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6"/>
  </p:notesMasterIdLst>
  <p:sldIdLst>
    <p:sldId id="256" r:id="rId2"/>
    <p:sldId id="297" r:id="rId3"/>
    <p:sldId id="257" r:id="rId4"/>
    <p:sldId id="258" r:id="rId5"/>
    <p:sldId id="259" r:id="rId6"/>
    <p:sldId id="260" r:id="rId7"/>
    <p:sldId id="261" r:id="rId8"/>
    <p:sldId id="262" r:id="rId9"/>
    <p:sldId id="263" r:id="rId10"/>
    <p:sldId id="264" r:id="rId11"/>
    <p:sldId id="266" r:id="rId12"/>
    <p:sldId id="267" r:id="rId13"/>
    <p:sldId id="268" r:id="rId14"/>
    <p:sldId id="270" r:id="rId15"/>
  </p:sldIdLst>
  <p:sldSz cx="9144000" cy="5143500" type="screen16x9"/>
  <p:notesSz cx="6858000" cy="9144000"/>
  <p:embeddedFontLst>
    <p:embeddedFont>
      <p:font typeface="Share Tech" panose="020B0604020202020204" charset="0"/>
      <p:regular r:id="rId17"/>
    </p:embeddedFont>
    <p:embeddedFont>
      <p:font typeface="Fira Sans Extra Condensed Medium" panose="020B0604020202020204" charset="0"/>
      <p:regular r:id="rId18"/>
      <p:bold r:id="rId19"/>
      <p:italic r:id="rId20"/>
      <p:boldItalic r:id="rId21"/>
    </p:embeddedFont>
    <p:embeddedFont>
      <p:font typeface="Tw Cen MT" panose="020B0602020104020603" pitchFamily="34" charset="0"/>
      <p:regular r:id="rId22"/>
      <p:bold r:id="rId23"/>
      <p:italic r:id="rId24"/>
      <p:boldItalic r:id="rId25"/>
    </p:embeddedFont>
    <p:embeddedFont>
      <p:font typeface="Maven Pro" panose="020B0604020202020204" charset="0"/>
      <p:regular r:id="rId26"/>
      <p:bold r:id="rId27"/>
    </p:embeddedFont>
    <p:embeddedFont>
      <p:font typeface="Nunito Light" panose="020B0604020202020204" charset="0"/>
      <p:regular r:id="rId28"/>
      <p:italic r:id="rId29"/>
    </p:embeddedFont>
    <p:embeddedFont>
      <p:font typeface="ＭＳ Ｐゴシック" panose="020B0600070205080204" pitchFamily="34" charset="-128"/>
      <p:regular r:id="rId30"/>
    </p:embeddedFont>
    <p:embeddedFont>
      <p:font typeface="Advent Pro SemiBold" panose="020B0604020202020204" charset="0"/>
      <p:regular r:id="rId31"/>
      <p:bold r:id="rId32"/>
    </p:embeddedFont>
    <p:embeddedFont>
      <p:font typeface="Livvic Light" panose="020B0604020202020204" charset="0"/>
      <p:regular r:id="rId33"/>
      <p:italic r:id="rId34"/>
    </p:embeddedFont>
    <p:embeddedFont>
      <p:font typeface="Fira Sans Condensed Medium"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9E0E77-4FC0-4B19-B605-6C1598FDCF5F}">
  <a:tblStyle styleId="{4D9E0E77-4FC0-4B19-B605-6C1598FDCF5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2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presProps" Target="presProps.xml"/><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s>
</file>

<file path=ppt/media/image1.png>
</file>

<file path=ppt/media/image10.png>
</file>

<file path=ppt/media/image2.png>
</file>

<file path=ppt/media/image3.png>
</file>

<file path=ppt/media/image4.png>
</file>

<file path=ppt/media/image5.jpg>
</file>

<file path=ppt/media/image6.jpe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6c60e245bf_1_31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 name="Google Shape;1066;g6c60e245bf_1_3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6c4305b01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ctrTitle"/>
          </p:nvPr>
        </p:nvSpPr>
        <p:spPr>
          <a:xfrm>
            <a:off x="1313259" y="975589"/>
            <a:ext cx="6517482" cy="1881910"/>
          </a:xfrm>
        </p:spPr>
        <p:txBody>
          <a:bodyPr anchor="b">
            <a:normAutofit/>
          </a:bodyPr>
          <a:lstStyle>
            <a:lvl1pPr algn="ctr">
              <a:defRPr sz="3600"/>
            </a:lvl1pPr>
          </a:lstStyle>
          <a:p>
            <a:r>
              <a:rPr lang="en-US"/>
              <a:t>Click to edit Master title style</a:t>
            </a:r>
            <a:endParaRPr lang="en-US" dirty="0"/>
          </a:p>
        </p:txBody>
      </p:sp>
      <p:sp>
        <p:nvSpPr>
          <p:cNvPr id="3" name="Subtitle 2"/>
          <p:cNvSpPr>
            <a:spLocks noGrp="1"/>
          </p:cNvSpPr>
          <p:nvPr>
            <p:ph type="subTitle" idx="1"/>
          </p:nvPr>
        </p:nvSpPr>
        <p:spPr>
          <a:xfrm>
            <a:off x="1313259" y="2914651"/>
            <a:ext cx="6517482" cy="1028699"/>
          </a:xfrm>
        </p:spPr>
        <p:txBody>
          <a:bodyPr>
            <a:normAutofit/>
          </a:bodyPr>
          <a:lstStyle>
            <a:lvl1pPr marL="0" indent="0" algn="ctr">
              <a:buNone/>
              <a:defRPr sz="1650">
                <a:solidFill>
                  <a:schemeClr val="bg1">
                    <a:lumMod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5440196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46" y="3217030"/>
            <a:ext cx="7773324" cy="608708"/>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88558" y="523696"/>
            <a:ext cx="7366899" cy="2410602"/>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31" y="3831546"/>
            <a:ext cx="7773339" cy="511854"/>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99546888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7773339" cy="2570434"/>
          </a:xfrm>
        </p:spPr>
        <p:txBody>
          <a:bodyPr anchor="ctr"/>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153616"/>
            <a:ext cx="7773339" cy="1189785"/>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99470041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446091"/>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31" y="3279597"/>
            <a:ext cx="7773339" cy="1065790"/>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751116" y="565625"/>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4" name="TextBox 13"/>
          <p:cNvSpPr txBox="1"/>
          <p:nvPr/>
        </p:nvSpPr>
        <p:spPr>
          <a:xfrm>
            <a:off x="7918169" y="2245184"/>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129668698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1604041"/>
            <a:ext cx="7773339" cy="1883876"/>
          </a:xfrm>
        </p:spPr>
        <p:txBody>
          <a:bodyPr anchor="b"/>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496751"/>
            <a:ext cx="7773339"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15524051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5" name="Title 1"/>
          <p:cNvSpPr>
            <a:spLocks noGrp="1"/>
          </p:cNvSpPr>
          <p:nvPr>
            <p:ph type="title"/>
          </p:nvPr>
        </p:nvSpPr>
        <p:spPr>
          <a:xfrm>
            <a:off x="685331" y="457200"/>
            <a:ext cx="7773339" cy="1203821"/>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31" y="1775320"/>
            <a:ext cx="2474232"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31" y="2207517"/>
            <a:ext cx="2474232"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9292" y="1775320"/>
            <a:ext cx="2468641"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1012" y="2207517"/>
            <a:ext cx="2477513"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9974" y="1775320"/>
            <a:ext cx="2478696"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79974" y="2207517"/>
            <a:ext cx="2478696"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82036915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0" name="Title 1"/>
          <p:cNvSpPr>
            <a:spLocks noGrp="1"/>
          </p:cNvSpPr>
          <p:nvPr>
            <p:ph type="title"/>
          </p:nvPr>
        </p:nvSpPr>
        <p:spPr>
          <a:xfrm>
            <a:off x="685331" y="458079"/>
            <a:ext cx="7773339" cy="120294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31" y="3153615"/>
            <a:ext cx="2472307"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685331" y="1775320"/>
            <a:ext cx="2472307" cy="1143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31" y="3585811"/>
            <a:ext cx="2472307"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69" y="3153615"/>
            <a:ext cx="247637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331011" y="1775320"/>
            <a:ext cx="2477514"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11" y="3585811"/>
            <a:ext cx="2477514"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79974" y="3153615"/>
            <a:ext cx="247551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979974" y="1775320"/>
            <a:ext cx="2478696"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9880" y="3585809"/>
            <a:ext cx="2478790" cy="757591"/>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15715464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331" y="1775320"/>
            <a:ext cx="7773339" cy="25680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04645482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Vertical Title 1"/>
          <p:cNvSpPr>
            <a:spLocks noGrp="1"/>
          </p:cNvSpPr>
          <p:nvPr>
            <p:ph type="title" orient="vert"/>
          </p:nvPr>
        </p:nvSpPr>
        <p:spPr>
          <a:xfrm>
            <a:off x="6543675" y="457201"/>
            <a:ext cx="1914995" cy="38861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331" y="457201"/>
            <a:ext cx="5744043" cy="38861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89042016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list">
  <p:cSld name="Title and list">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Tree>
    <p:extLst>
      <p:ext uri="{BB962C8B-B14F-4D97-AF65-F5344CB8AC3E}">
        <p14:creationId xmlns:p14="http://schemas.microsoft.com/office/powerpoint/2010/main" val="30423295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extLst>
      <p:ext uri="{BB962C8B-B14F-4D97-AF65-F5344CB8AC3E}">
        <p14:creationId xmlns:p14="http://schemas.microsoft.com/office/powerpoint/2010/main" val="3753552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777287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599698530"/>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extLst>
      <p:ext uri="{BB962C8B-B14F-4D97-AF65-F5344CB8AC3E}">
        <p14:creationId xmlns:p14="http://schemas.microsoft.com/office/powerpoint/2010/main" val="40989635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extLst>
      <p:ext uri="{BB962C8B-B14F-4D97-AF65-F5344CB8AC3E}">
        <p14:creationId xmlns:p14="http://schemas.microsoft.com/office/powerpoint/2010/main" val="13624790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extLst>
      <p:ext uri="{BB962C8B-B14F-4D97-AF65-F5344CB8AC3E}">
        <p14:creationId xmlns:p14="http://schemas.microsoft.com/office/powerpoint/2010/main" val="31289669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38"/>
        <p:cNvGrpSpPr/>
        <p:nvPr/>
      </p:nvGrpSpPr>
      <p:grpSpPr>
        <a:xfrm>
          <a:off x="0" y="0"/>
          <a:ext cx="0" cy="0"/>
          <a:chOff x="0" y="0"/>
          <a:chExt cx="0" cy="0"/>
        </a:xfrm>
      </p:grpSpPr>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10172290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extLst>
      <p:ext uri="{BB962C8B-B14F-4D97-AF65-F5344CB8AC3E}">
        <p14:creationId xmlns:p14="http://schemas.microsoft.com/office/powerpoint/2010/main" val="22461425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27291755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extLst>
      <p:ext uri="{BB962C8B-B14F-4D97-AF65-F5344CB8AC3E}">
        <p14:creationId xmlns:p14="http://schemas.microsoft.com/office/powerpoint/2010/main" val="2785104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621423"/>
            <a:ext cx="7763814" cy="2052614"/>
          </a:xfrm>
        </p:spPr>
        <p:txBody>
          <a:bodyPr anchor="b">
            <a:normAutofit/>
          </a:bodyPr>
          <a:lstStyle>
            <a:lvl1pPr>
              <a:defRPr sz="3000"/>
            </a:lvl1pPr>
          </a:lstStyle>
          <a:p>
            <a:r>
              <a:rPr lang="en-US"/>
              <a:t>Click to edit Master title style</a:t>
            </a:r>
            <a:endParaRPr lang="en-US" dirty="0"/>
          </a:p>
        </p:txBody>
      </p:sp>
      <p:sp>
        <p:nvSpPr>
          <p:cNvPr id="3" name="Text Placeholder 2"/>
          <p:cNvSpPr>
            <a:spLocks noGrp="1"/>
          </p:cNvSpPr>
          <p:nvPr>
            <p:ph type="body" idx="1"/>
          </p:nvPr>
        </p:nvSpPr>
        <p:spPr>
          <a:xfrm>
            <a:off x="685331" y="2743093"/>
            <a:ext cx="7763814" cy="1026137"/>
          </a:xfrm>
        </p:spPr>
        <p:txBody>
          <a:bodyPr>
            <a:normAutofit/>
          </a:bodyPr>
          <a:lstStyle>
            <a:lvl1pPr marL="0" indent="0" algn="ctr">
              <a:buNone/>
              <a:defRPr sz="150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91062284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382952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629150" y="1775320"/>
            <a:ext cx="382905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25028977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9746" y="1778263"/>
            <a:ext cx="3655106"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Content Placeholder 3"/>
          <p:cNvSpPr>
            <a:spLocks noGrp="1"/>
          </p:cNvSpPr>
          <p:nvPr>
            <p:ph sz="quarter" idx="13"/>
          </p:nvPr>
        </p:nvSpPr>
        <p:spPr>
          <a:xfrm>
            <a:off x="685331" y="2288260"/>
            <a:ext cx="3829520" cy="205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317" y="1778263"/>
            <a:ext cx="3661353"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3" name="Content Placeholder 5"/>
          <p:cNvSpPr>
            <a:spLocks noGrp="1"/>
          </p:cNvSpPr>
          <p:nvPr>
            <p:ph sz="quarter" idx="14"/>
          </p:nvPr>
        </p:nvSpPr>
        <p:spPr>
          <a:xfrm>
            <a:off x="4629150" y="2288260"/>
            <a:ext cx="3829051" cy="205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7/29/2023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56912926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57164122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7/29/2023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8698249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2951766" cy="1517439"/>
          </a:xfrm>
        </p:spPr>
        <p:txBody>
          <a:bodyPr anchor="b"/>
          <a:lstStyle>
            <a:lvl1pPr algn="ctr">
              <a:defRPr sz="2400"/>
            </a:lvl1pPr>
          </a:lstStyle>
          <a:p>
            <a:r>
              <a:rPr lang="en-US"/>
              <a:t>Click to edit Master title style</a:t>
            </a:r>
            <a:endParaRPr lang="en-US" dirty="0"/>
          </a:p>
        </p:txBody>
      </p:sp>
      <p:sp>
        <p:nvSpPr>
          <p:cNvPr id="10" name="Content Placeholder 2"/>
          <p:cNvSpPr>
            <a:spLocks noGrp="1"/>
          </p:cNvSpPr>
          <p:nvPr>
            <p:ph sz="quarter" idx="13"/>
          </p:nvPr>
        </p:nvSpPr>
        <p:spPr>
          <a:xfrm>
            <a:off x="3808547" y="457201"/>
            <a:ext cx="4650122" cy="38861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31" y="1974639"/>
            <a:ext cx="2951767" cy="2368761"/>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14681035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4451227" cy="1517441"/>
          </a:xfrm>
        </p:spPr>
        <p:txBody>
          <a:bodyPr anchor="b"/>
          <a:lstStyle>
            <a:lvl1pPr algn="ct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68602" y="457201"/>
            <a:ext cx="2441519" cy="38862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1974639"/>
            <a:ext cx="4451212" cy="2368760"/>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44562398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8">
            <a:alphaModFix/>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463888"/>
            <a:ext cx="7773338" cy="119713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31" y="1775320"/>
            <a:ext cx="7773339" cy="25680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3" y="4412457"/>
            <a:ext cx="2057400" cy="273844"/>
          </a:xfrm>
          <a:prstGeom prst="rect">
            <a:avLst/>
          </a:prstGeom>
        </p:spPr>
        <p:txBody>
          <a:bodyPr vert="horz" lIns="91440" tIns="45720" rIns="91440" bIns="45720" rtlCol="0" anchor="ctr"/>
          <a:lstStyle>
            <a:lvl1pPr algn="r">
              <a:defRPr sz="750">
                <a:solidFill>
                  <a:schemeClr val="tx1"/>
                </a:solidFill>
              </a:defRPr>
            </a:lvl1pPr>
          </a:lstStyle>
          <a:p>
            <a:fld id="{48A87A34-81AB-432B-8DAE-1953F412C126}" type="datetimeFigureOut">
              <a:rPr lang="en-US" dirty="0"/>
              <a:pPr/>
              <a:t>7/29/2023</a:t>
            </a:fld>
            <a:endParaRPr lang="en-US" dirty="0"/>
          </a:p>
        </p:txBody>
      </p:sp>
      <p:sp>
        <p:nvSpPr>
          <p:cNvPr id="5" name="Footer Placeholder 4"/>
          <p:cNvSpPr>
            <a:spLocks noGrp="1"/>
          </p:cNvSpPr>
          <p:nvPr>
            <p:ph type="ftr" sz="quarter" idx="3"/>
          </p:nvPr>
        </p:nvSpPr>
        <p:spPr>
          <a:xfrm>
            <a:off x="685331" y="4412457"/>
            <a:ext cx="5004665" cy="273844"/>
          </a:xfrm>
          <a:prstGeom prst="rect">
            <a:avLst/>
          </a:prstGeom>
        </p:spPr>
        <p:txBody>
          <a:bodyPr vert="horz" lIns="91440" tIns="45720" rIns="91440" bIns="45720" rtlCol="0" anchor="ctr"/>
          <a:lstStyle>
            <a:lvl1pPr algn="l">
              <a:defRPr sz="750">
                <a:solidFill>
                  <a:schemeClr val="tx1"/>
                </a:solidFill>
              </a:defRPr>
            </a:lvl1pPr>
          </a:lstStyle>
          <a:p>
            <a:endParaRPr lang="en-US" dirty="0"/>
          </a:p>
        </p:txBody>
      </p:sp>
      <p:sp>
        <p:nvSpPr>
          <p:cNvPr id="6" name="Slide Number Placeholder 5"/>
          <p:cNvSpPr>
            <a:spLocks noGrp="1"/>
          </p:cNvSpPr>
          <p:nvPr>
            <p:ph type="sldNum" sz="quarter" idx="4"/>
          </p:nvPr>
        </p:nvSpPr>
        <p:spPr>
          <a:xfrm>
            <a:off x="7885509" y="4412457"/>
            <a:ext cx="573161" cy="273844"/>
          </a:xfrm>
          <a:prstGeom prst="rect">
            <a:avLst/>
          </a:prstGeom>
        </p:spPr>
        <p:txBody>
          <a:bodyPr vert="horz" lIns="91440" tIns="45720" rIns="91440" bIns="45720" rtlCol="0" anchor="ctr"/>
          <a:lstStyle>
            <a:lvl1pPr algn="r">
              <a:defRPr sz="750">
                <a:solidFill>
                  <a:schemeClr val="tx1"/>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199139425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Lst>
  <p:hf sldNum="0" hdr="0" ftr="0" dt="0"/>
  <p:txStyles>
    <p:titleStyle>
      <a:lvl1pPr algn="ctr" defTabSz="685800" rtl="0" eaLnBrk="1" latinLnBrk="0" hangingPunct="1">
        <a:lnSpc>
          <a:spcPct val="90000"/>
        </a:lnSpc>
        <a:spcBef>
          <a:spcPct val="0"/>
        </a:spcBef>
        <a:buNone/>
        <a:defRPr sz="2700" kern="1200" cap="all" baseline="0">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tx1"/>
        </a:buClr>
        <a:buFont typeface="Arial" panose="020B0604020202020204" pitchFamily="34" charset="0"/>
        <a:buChar char="•"/>
        <a:defRPr sz="1500" kern="1200" cap="all" baseline="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tx1"/>
        </a:buClr>
        <a:buFont typeface="Arial" panose="020B0604020202020204" pitchFamily="34" charset="0"/>
        <a:buChar char="•"/>
        <a:defRPr sz="1350" kern="1200" cap="all"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tx1"/>
        </a:buClr>
        <a:buFont typeface="Arial" panose="020B0604020202020204" pitchFamily="34" charset="0"/>
        <a:buChar char="•"/>
        <a:defRPr sz="1200" kern="1200" cap="all" baseline="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6.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5" name="Google Shape;435;p25"/>
          <p:cNvSpPr txBox="1">
            <a:spLocks noGrp="1"/>
          </p:cNvSpPr>
          <p:nvPr>
            <p:ph type="ctrTitle"/>
          </p:nvPr>
        </p:nvSpPr>
        <p:spPr>
          <a:xfrm>
            <a:off x="1032290" y="751887"/>
            <a:ext cx="6550060" cy="26216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8000" b="1" dirty="0"/>
              <a:t>DATA </a:t>
            </a:r>
            <a:r>
              <a:rPr lang="en" sz="8000" b="1" dirty="0">
                <a:solidFill>
                  <a:schemeClr val="accent2"/>
                </a:solidFill>
              </a:rPr>
              <a:t>SCIENCE</a:t>
            </a:r>
            <a:endParaRPr sz="8000" b="1"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702" name="Google Shape;702;p33"/>
          <p:cNvSpPr/>
          <p:nvPr/>
        </p:nvSpPr>
        <p:spPr>
          <a:xfrm>
            <a:off x="5439938" y="133777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7379613" y="219240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5439938" y="304722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08A8B65E-58D8-4AD6-921F-F147FA94C611}"/>
              </a:ext>
            </a:extLst>
          </p:cNvPr>
          <p:cNvPicPr>
            <a:picLocks noChangeAspect="1"/>
          </p:cNvPicPr>
          <p:nvPr/>
        </p:nvPicPr>
        <p:blipFill>
          <a:blip r:embed="rId3"/>
          <a:stretch>
            <a:fillRect/>
          </a:stretch>
        </p:blipFill>
        <p:spPr>
          <a:xfrm>
            <a:off x="0" y="0"/>
            <a:ext cx="9144000" cy="502443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title"/>
          </p:nvPr>
        </p:nvSpPr>
        <p:spPr>
          <a:xfrm>
            <a:off x="663408" y="842147"/>
            <a:ext cx="7773338" cy="1197133"/>
          </a:xfrm>
          <a:prstGeom prst="rect">
            <a:avLst/>
          </a:prstGeom>
        </p:spPr>
        <p:txBody>
          <a:bodyPr spcFirstLastPara="1" wrap="square" lIns="91425" tIns="91425" rIns="91425" bIns="91425" anchor="b" anchorCtr="0">
            <a:noAutofit/>
          </a:bodyPr>
          <a:lstStyle/>
          <a:p>
            <a:pPr>
              <a:defRPr/>
            </a:pPr>
            <a:r>
              <a:rPr lang="en-US" dirty="0"/>
              <a:t>Data Scientist</a:t>
            </a:r>
            <a:br>
              <a:rPr lang="en-US" dirty="0"/>
            </a:br>
            <a:r>
              <a:rPr lang="en-US" dirty="0"/>
              <a:t>The Sexiest Job of the 21</a:t>
            </a:r>
            <a:r>
              <a:rPr lang="en-US" baseline="30000" dirty="0"/>
              <a:t>st</a:t>
            </a:r>
            <a:r>
              <a:rPr lang="en-US" dirty="0"/>
              <a:t> Century</a:t>
            </a:r>
            <a:br>
              <a:rPr lang="en-US" dirty="0"/>
            </a:br>
            <a:r>
              <a:rPr lang="en-US" dirty="0"/>
              <a:t>They find stories, extract knowledge. They are not reporters </a:t>
            </a:r>
            <a:br>
              <a:rPr lang="en-US" dirty="0"/>
            </a:br>
            <a:endParaRPr dirty="0"/>
          </a:p>
        </p:txBody>
      </p:sp>
      <p:sp>
        <p:nvSpPr>
          <p:cNvPr id="1010" name="Google Shape;1010;p35"/>
          <p:cNvSpPr/>
          <p:nvPr/>
        </p:nvSpPr>
        <p:spPr>
          <a:xfrm>
            <a:off x="1411483" y="1615175"/>
            <a:ext cx="1674020" cy="1674059"/>
          </a:xfrm>
          <a:custGeom>
            <a:avLst/>
            <a:gdLst/>
            <a:ahLst/>
            <a:cxnLst/>
            <a:rect l="l" t="t" r="r" b="b"/>
            <a:pathLst>
              <a:path w="43045" h="43046" extrusionOk="0">
                <a:moveTo>
                  <a:pt x="21522" y="2193"/>
                </a:moveTo>
                <a:cubicBezTo>
                  <a:pt x="32195" y="2206"/>
                  <a:pt x="40839" y="10850"/>
                  <a:pt x="40852" y="21523"/>
                </a:cubicBezTo>
                <a:cubicBezTo>
                  <a:pt x="40852" y="29348"/>
                  <a:pt x="36139" y="36392"/>
                  <a:pt x="28919" y="39391"/>
                </a:cubicBezTo>
                <a:cubicBezTo>
                  <a:pt x="26525" y="40379"/>
                  <a:pt x="24014" y="40860"/>
                  <a:pt x="21525" y="40860"/>
                </a:cubicBezTo>
                <a:cubicBezTo>
                  <a:pt x="16494" y="40860"/>
                  <a:pt x="11551" y="38896"/>
                  <a:pt x="7850" y="35195"/>
                </a:cubicBezTo>
                <a:cubicBezTo>
                  <a:pt x="2319" y="29663"/>
                  <a:pt x="668" y="21346"/>
                  <a:pt x="3654" y="14126"/>
                </a:cubicBezTo>
                <a:cubicBezTo>
                  <a:pt x="6653" y="6893"/>
                  <a:pt x="13697" y="2193"/>
                  <a:pt x="21522" y="2193"/>
                </a:cubicBezTo>
                <a:close/>
                <a:moveTo>
                  <a:pt x="21522" y="1"/>
                </a:moveTo>
                <a:cubicBezTo>
                  <a:pt x="9652" y="1"/>
                  <a:pt x="0" y="9653"/>
                  <a:pt x="0" y="21523"/>
                </a:cubicBezTo>
                <a:cubicBezTo>
                  <a:pt x="0" y="33393"/>
                  <a:pt x="9652" y="43045"/>
                  <a:pt x="21522" y="43045"/>
                </a:cubicBezTo>
                <a:cubicBezTo>
                  <a:pt x="33380" y="43045"/>
                  <a:pt x="43045" y="33393"/>
                  <a:pt x="43045" y="21523"/>
                </a:cubicBezTo>
                <a:cubicBezTo>
                  <a:pt x="43045" y="9653"/>
                  <a:pt x="33392" y="1"/>
                  <a:pt x="21522"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1508979" y="1767040"/>
            <a:ext cx="1424618" cy="1370756"/>
          </a:xfrm>
          <a:custGeom>
            <a:avLst/>
            <a:gdLst/>
            <a:ahLst/>
            <a:cxnLst/>
            <a:rect l="l" t="t" r="r" b="b"/>
            <a:pathLst>
              <a:path w="36632" h="35247" extrusionOk="0">
                <a:moveTo>
                  <a:pt x="19015" y="2182"/>
                </a:moveTo>
                <a:cubicBezTo>
                  <a:pt x="27533" y="2194"/>
                  <a:pt x="34439" y="9100"/>
                  <a:pt x="34451" y="17630"/>
                </a:cubicBezTo>
                <a:cubicBezTo>
                  <a:pt x="34451" y="23868"/>
                  <a:pt x="30684" y="29500"/>
                  <a:pt x="24913" y="31882"/>
                </a:cubicBezTo>
                <a:cubicBezTo>
                  <a:pt x="23004" y="32675"/>
                  <a:pt x="21000" y="33060"/>
                  <a:pt x="19011" y="33060"/>
                </a:cubicBezTo>
                <a:cubicBezTo>
                  <a:pt x="14997" y="33060"/>
                  <a:pt x="11048" y="31492"/>
                  <a:pt x="8090" y="28543"/>
                </a:cubicBezTo>
                <a:cubicBezTo>
                  <a:pt x="3680" y="24132"/>
                  <a:pt x="2357" y="17492"/>
                  <a:pt x="4751" y="11721"/>
                </a:cubicBezTo>
                <a:cubicBezTo>
                  <a:pt x="7133" y="5949"/>
                  <a:pt x="12765" y="2194"/>
                  <a:pt x="19015" y="2194"/>
                </a:cubicBezTo>
                <a:lnTo>
                  <a:pt x="19015" y="2182"/>
                </a:lnTo>
                <a:close/>
                <a:moveTo>
                  <a:pt x="19027" y="1"/>
                </a:moveTo>
                <a:cubicBezTo>
                  <a:pt x="14437" y="1"/>
                  <a:pt x="9927" y="1794"/>
                  <a:pt x="6553" y="5168"/>
                </a:cubicBezTo>
                <a:cubicBezTo>
                  <a:pt x="1513" y="10209"/>
                  <a:pt x="1" y="17782"/>
                  <a:pt x="2735" y="24372"/>
                </a:cubicBezTo>
                <a:cubicBezTo>
                  <a:pt x="5457" y="30950"/>
                  <a:pt x="11883" y="35246"/>
                  <a:pt x="19015" y="35246"/>
                </a:cubicBezTo>
                <a:cubicBezTo>
                  <a:pt x="28743" y="35234"/>
                  <a:pt x="36619" y="27358"/>
                  <a:pt x="36631" y="17630"/>
                </a:cubicBezTo>
                <a:cubicBezTo>
                  <a:pt x="36631" y="10498"/>
                  <a:pt x="32334" y="4072"/>
                  <a:pt x="25757" y="1338"/>
                </a:cubicBezTo>
                <a:cubicBezTo>
                  <a:pt x="23578" y="438"/>
                  <a:pt x="21293" y="1"/>
                  <a:pt x="19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txBox="1"/>
          <p:nvPr/>
        </p:nvSpPr>
        <p:spPr>
          <a:xfrm>
            <a:off x="1446264" y="35144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Share Tech"/>
                <a:ea typeface="Share Tech"/>
                <a:cs typeface="Share Tech"/>
                <a:sym typeface="Share Tech"/>
              </a:rPr>
              <a:t>75%</a:t>
            </a:r>
            <a:endParaRPr sz="2000">
              <a:solidFill>
                <a:schemeClr val="accent3"/>
              </a:solidFill>
              <a:latin typeface="Share Tech"/>
              <a:ea typeface="Share Tech"/>
              <a:cs typeface="Share Tech"/>
              <a:sym typeface="Share Tech"/>
            </a:endParaRPr>
          </a:p>
        </p:txBody>
      </p:sp>
      <p:sp>
        <p:nvSpPr>
          <p:cNvPr id="1013" name="Google Shape;1013;p35"/>
          <p:cNvSpPr/>
          <p:nvPr/>
        </p:nvSpPr>
        <p:spPr>
          <a:xfrm>
            <a:off x="1411495" y="1615425"/>
            <a:ext cx="1674000" cy="16740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 name="Google Shape;1015;p35"/>
          <p:cNvSpPr txBox="1"/>
          <p:nvPr/>
        </p:nvSpPr>
        <p:spPr>
          <a:xfrm>
            <a:off x="1446264"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Share Tech"/>
                <a:ea typeface="Share Tech"/>
                <a:cs typeface="Share Tech"/>
                <a:sym typeface="Share Tech"/>
              </a:rPr>
              <a:t>60%</a:t>
            </a:r>
            <a:endParaRPr sz="2000">
              <a:solidFill>
                <a:schemeClr val="accent2"/>
              </a:solidFill>
              <a:latin typeface="Share Tech"/>
              <a:ea typeface="Share Tech"/>
              <a:cs typeface="Share Tech"/>
              <a:sym typeface="Share Tech"/>
            </a:endParaRPr>
          </a:p>
        </p:txBody>
      </p:sp>
      <p:sp>
        <p:nvSpPr>
          <p:cNvPr id="1016" name="Google Shape;1016;p35"/>
          <p:cNvSpPr txBox="1"/>
          <p:nvPr/>
        </p:nvSpPr>
        <p:spPr>
          <a:xfrm>
            <a:off x="2230880" y="3514400"/>
            <a:ext cx="12048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0" dirty="0">
              <a:solidFill>
                <a:schemeClr val="lt1"/>
              </a:solidFill>
              <a:latin typeface="Maven Pro"/>
              <a:ea typeface="Maven Pro"/>
              <a:cs typeface="Maven Pro"/>
              <a:sym typeface="Maven Pro"/>
            </a:endParaRPr>
          </a:p>
        </p:txBody>
      </p:sp>
      <p:sp>
        <p:nvSpPr>
          <p:cNvPr id="1017" name="Google Shape;1017;p35"/>
          <p:cNvSpPr txBox="1"/>
          <p:nvPr/>
        </p:nvSpPr>
        <p:spPr>
          <a:xfrm>
            <a:off x="2230889"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0" dirty="0">
              <a:solidFill>
                <a:schemeClr val="lt1"/>
              </a:solidFill>
              <a:latin typeface="Maven Pro"/>
              <a:ea typeface="Maven Pro"/>
              <a:cs typeface="Maven Pro"/>
              <a:sym typeface="Maven Pro"/>
            </a:endParaRPr>
          </a:p>
        </p:txBody>
      </p:sp>
      <p:cxnSp>
        <p:nvCxnSpPr>
          <p:cNvPr id="1018" name="Google Shape;1018;p35"/>
          <p:cNvCxnSpPr>
            <a:cxnSpLocks/>
            <a:endCxn id="1015" idx="1"/>
          </p:cNvCxnSpPr>
          <p:nvPr/>
        </p:nvCxnSpPr>
        <p:spPr>
          <a:xfrm rot="5400000">
            <a:off x="619639" y="3278713"/>
            <a:ext cx="1811100" cy="158100"/>
          </a:xfrm>
          <a:prstGeom prst="bentConnector4">
            <a:avLst>
              <a:gd name="adj1" fmla="val -1062"/>
              <a:gd name="adj2" fmla="val 250538"/>
            </a:avLst>
          </a:prstGeom>
          <a:noFill/>
          <a:ln w="9525" cap="flat" cmpd="sng">
            <a:solidFill>
              <a:schemeClr val="accent2"/>
            </a:solidFill>
            <a:prstDash val="solid"/>
            <a:round/>
            <a:headEnd type="none" w="med" len="med"/>
            <a:tailEnd type="none" w="med" len="med"/>
          </a:ln>
        </p:spPr>
      </p:cxnSp>
      <p:cxnSp>
        <p:nvCxnSpPr>
          <p:cNvPr id="1019" name="Google Shape;1019;p35"/>
          <p:cNvCxnSpPr/>
          <p:nvPr/>
        </p:nvCxnSpPr>
        <p:spPr>
          <a:xfrm rot="10800000">
            <a:off x="1709408" y="3068100"/>
            <a:ext cx="0" cy="521100"/>
          </a:xfrm>
          <a:prstGeom prst="straightConnector1">
            <a:avLst/>
          </a:prstGeom>
          <a:noFill/>
          <a:ln w="9525" cap="flat" cmpd="sng">
            <a:solidFill>
              <a:schemeClr val="accent3"/>
            </a:solidFill>
            <a:prstDash val="solid"/>
            <a:round/>
            <a:headEnd type="none" w="med" len="med"/>
            <a:tailEnd type="none" w="med" len="med"/>
          </a:ln>
        </p:spPr>
      </p:cxnSp>
      <p:sp>
        <p:nvSpPr>
          <p:cNvPr id="1020" name="Google Shape;1020;p35"/>
          <p:cNvSpPr txBox="1"/>
          <p:nvPr/>
        </p:nvSpPr>
        <p:spPr>
          <a:xfrm>
            <a:off x="3650742" y="1671325"/>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20-39</a:t>
            </a:r>
            <a:endParaRPr>
              <a:solidFill>
                <a:schemeClr val="lt1"/>
              </a:solidFill>
              <a:latin typeface="Maven Pro"/>
              <a:ea typeface="Maven Pro"/>
              <a:cs typeface="Maven Pro"/>
              <a:sym typeface="Maven Pro"/>
            </a:endParaRPr>
          </a:p>
        </p:txBody>
      </p:sp>
      <p:sp>
        <p:nvSpPr>
          <p:cNvPr id="1021" name="Google Shape;1021;p35"/>
          <p:cNvSpPr txBox="1"/>
          <p:nvPr/>
        </p:nvSpPr>
        <p:spPr>
          <a:xfrm>
            <a:off x="4014342" y="2318175"/>
            <a:ext cx="8412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40-60</a:t>
            </a:r>
            <a:endParaRPr>
              <a:solidFill>
                <a:schemeClr val="lt1"/>
              </a:solidFill>
              <a:latin typeface="Maven Pro"/>
              <a:ea typeface="Maven Pro"/>
              <a:cs typeface="Maven Pro"/>
              <a:sym typeface="Maven Pro"/>
            </a:endParaRPr>
          </a:p>
        </p:txBody>
      </p:sp>
      <p:sp>
        <p:nvSpPr>
          <p:cNvPr id="1023" name="Google Shape;1023;p35"/>
          <p:cNvSpPr/>
          <p:nvPr/>
        </p:nvSpPr>
        <p:spPr>
          <a:xfrm>
            <a:off x="54027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7149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602710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63392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6514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69636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0905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4027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71492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602710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63392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66514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6963625" y="190530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09057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02750"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1492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602710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633927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665145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696362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0905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40275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1492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602710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63392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6651450"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6963625"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txBox="1"/>
          <p:nvPr/>
        </p:nvSpPr>
        <p:spPr>
          <a:xfrm>
            <a:off x="7275792" y="1671325"/>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80%</a:t>
            </a:r>
            <a:endParaRPr sz="2400">
              <a:solidFill>
                <a:schemeClr val="lt1"/>
              </a:solidFill>
              <a:latin typeface="Share Tech"/>
              <a:ea typeface="Share Tech"/>
              <a:cs typeface="Share Tech"/>
              <a:sym typeface="Share Tech"/>
            </a:endParaRPr>
          </a:p>
        </p:txBody>
      </p:sp>
      <p:sp>
        <p:nvSpPr>
          <p:cNvPr id="1051" name="Google Shape;1051;p35"/>
          <p:cNvSpPr txBox="1"/>
          <p:nvPr/>
        </p:nvSpPr>
        <p:spPr>
          <a:xfrm>
            <a:off x="7275792" y="2332976"/>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50%</a:t>
            </a:r>
            <a:endParaRPr sz="2400">
              <a:solidFill>
                <a:schemeClr val="lt1"/>
              </a:solidFill>
              <a:latin typeface="Share Tech"/>
              <a:ea typeface="Share Tech"/>
              <a:cs typeface="Share Tech"/>
              <a:sym typeface="Share Tech"/>
            </a:endParaRPr>
          </a:p>
        </p:txBody>
      </p:sp>
      <p:grpSp>
        <p:nvGrpSpPr>
          <p:cNvPr id="1052" name="Google Shape;1052;p35"/>
          <p:cNvGrpSpPr/>
          <p:nvPr/>
        </p:nvGrpSpPr>
        <p:grpSpPr>
          <a:xfrm>
            <a:off x="4923267" y="3422061"/>
            <a:ext cx="417992" cy="1036638"/>
            <a:chOff x="3343310" y="4475555"/>
            <a:chExt cx="127717" cy="316753"/>
          </a:xfrm>
        </p:grpSpPr>
        <p:sp>
          <p:nvSpPr>
            <p:cNvPr id="1053" name="Google Shape;105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 name="Google Shape;1055;p35"/>
          <p:cNvSpPr txBox="1"/>
          <p:nvPr/>
        </p:nvSpPr>
        <p:spPr>
          <a:xfrm>
            <a:off x="5756375" y="3422050"/>
            <a:ext cx="1595100" cy="390600"/>
          </a:xfrm>
          <a:prstGeom prst="rect">
            <a:avLst/>
          </a:prstGeom>
          <a:noFill/>
          <a:ln>
            <a:noFill/>
          </a:ln>
        </p:spPr>
        <p:txBody>
          <a:bodyPr spcFirstLastPara="1" wrap="square" lIns="91425" tIns="91425" rIns="91425" bIns="91425" anchor="ctr" anchorCtr="0">
            <a:noAutofit/>
          </a:bodyPr>
          <a:lstStyle/>
          <a:p>
            <a:pPr marL="914400" lvl="0" indent="-914400" algn="ctr" rtl="0">
              <a:spcBef>
                <a:spcPts val="0"/>
              </a:spcBef>
              <a:spcAft>
                <a:spcPts val="0"/>
              </a:spcAft>
              <a:buNone/>
            </a:pPr>
            <a:r>
              <a:rPr lang="en" sz="3000" dirty="0">
                <a:solidFill>
                  <a:schemeClr val="accent3"/>
                </a:solidFill>
                <a:latin typeface="Share Tech"/>
                <a:ea typeface="Share Tech"/>
                <a:cs typeface="Share Tech"/>
                <a:sym typeface="Share Tech"/>
              </a:rPr>
              <a:t>500,000+</a:t>
            </a:r>
            <a:endParaRPr sz="3000" dirty="0">
              <a:solidFill>
                <a:schemeClr val="accent3"/>
              </a:solidFill>
              <a:latin typeface="Share Tech"/>
              <a:ea typeface="Share Tech"/>
              <a:cs typeface="Share Tech"/>
              <a:sym typeface="Share Tech"/>
            </a:endParaRPr>
          </a:p>
        </p:txBody>
      </p:sp>
      <p:sp>
        <p:nvSpPr>
          <p:cNvPr id="1056" name="Google Shape;1056;p35"/>
          <p:cNvSpPr txBox="1"/>
          <p:nvPr/>
        </p:nvSpPr>
        <p:spPr>
          <a:xfrm>
            <a:off x="5680688" y="3830650"/>
            <a:ext cx="1746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Employees</a:t>
            </a:r>
            <a:endParaRPr sz="1800">
              <a:solidFill>
                <a:schemeClr val="lt1"/>
              </a:solidFill>
              <a:latin typeface="Maven Pro"/>
              <a:ea typeface="Maven Pro"/>
              <a:cs typeface="Maven Pro"/>
              <a:sym typeface="Maven Pro"/>
            </a:endParaRPr>
          </a:p>
        </p:txBody>
      </p:sp>
      <p:sp>
        <p:nvSpPr>
          <p:cNvPr id="1057" name="Google Shape;1057;p35"/>
          <p:cNvSpPr/>
          <p:nvPr/>
        </p:nvSpPr>
        <p:spPr>
          <a:xfrm>
            <a:off x="5482538" y="3388075"/>
            <a:ext cx="184200" cy="11046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 name="Google Shape;1058;p35"/>
          <p:cNvCxnSpPr>
            <a:stCxn id="1057" idx="1"/>
          </p:cNvCxnSpPr>
          <p:nvPr/>
        </p:nvCxnSpPr>
        <p:spPr>
          <a:xfrm>
            <a:off x="5666738" y="4325704"/>
            <a:ext cx="1774500" cy="0"/>
          </a:xfrm>
          <a:prstGeom prst="straightConnector1">
            <a:avLst/>
          </a:prstGeom>
          <a:noFill/>
          <a:ln w="9525" cap="flat" cmpd="sng">
            <a:solidFill>
              <a:schemeClr val="lt2"/>
            </a:solidFill>
            <a:prstDash val="solid"/>
            <a:round/>
            <a:headEnd type="none" w="med" len="med"/>
            <a:tailEnd type="none" w="med" len="med"/>
          </a:ln>
        </p:spPr>
      </p:cxnSp>
      <p:grpSp>
        <p:nvGrpSpPr>
          <p:cNvPr id="1059" name="Google Shape;1059;p35"/>
          <p:cNvGrpSpPr/>
          <p:nvPr/>
        </p:nvGrpSpPr>
        <p:grpSpPr>
          <a:xfrm>
            <a:off x="4363992" y="3422061"/>
            <a:ext cx="417992" cy="1036638"/>
            <a:chOff x="3343310" y="4475555"/>
            <a:chExt cx="127717" cy="316753"/>
          </a:xfrm>
        </p:grpSpPr>
        <p:sp>
          <p:nvSpPr>
            <p:cNvPr id="1060" name="Google Shape;1060;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35"/>
          <p:cNvSpPr txBox="1"/>
          <p:nvPr/>
        </p:nvSpPr>
        <p:spPr>
          <a:xfrm>
            <a:off x="1307862"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2000" dirty="0">
              <a:solidFill>
                <a:schemeClr val="lt1"/>
              </a:solidFill>
              <a:latin typeface="Share Tech"/>
              <a:ea typeface="Share Tech"/>
              <a:cs typeface="Share Tech"/>
              <a:sym typeface="Share Tech"/>
            </a:endParaRPr>
          </a:p>
        </p:txBody>
      </p:sp>
      <p:sp>
        <p:nvSpPr>
          <p:cNvPr id="1063" name="Google Shape;1063;p35"/>
          <p:cNvSpPr txBox="1"/>
          <p:nvPr/>
        </p:nvSpPr>
        <p:spPr>
          <a:xfrm>
            <a:off x="5282437"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AGE</a:t>
            </a:r>
            <a:endParaRPr sz="2000">
              <a:solidFill>
                <a:schemeClr val="lt1"/>
              </a:solidFill>
              <a:latin typeface="Share Tech"/>
              <a:ea typeface="Share Tech"/>
              <a:cs typeface="Share Tech"/>
              <a:sym typeface="Share Tech"/>
            </a:endParaRPr>
          </a:p>
        </p:txBody>
      </p:sp>
      <p:pic>
        <p:nvPicPr>
          <p:cNvPr id="58" name="Picture 57">
            <a:extLst>
              <a:ext uri="{FF2B5EF4-FFF2-40B4-BE49-F238E27FC236}">
                <a16:creationId xmlns:a16="http://schemas.microsoft.com/office/drawing/2014/main" id="{D6A828FA-F9F1-49F3-8281-1B6853123C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48999" y="1573756"/>
            <a:ext cx="4262255" cy="301043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7"/>
        <p:cNvGrpSpPr/>
        <p:nvPr/>
      </p:nvGrpSpPr>
      <p:grpSpPr>
        <a:xfrm>
          <a:off x="0" y="0"/>
          <a:ext cx="0" cy="0"/>
          <a:chOff x="0" y="0"/>
          <a:chExt cx="0" cy="0"/>
        </a:xfrm>
      </p:grpSpPr>
      <p:grpSp>
        <p:nvGrpSpPr>
          <p:cNvPr id="1068" name="Google Shape;1068;p36"/>
          <p:cNvGrpSpPr/>
          <p:nvPr/>
        </p:nvGrpSpPr>
        <p:grpSpPr>
          <a:xfrm>
            <a:off x="0" y="2139400"/>
            <a:ext cx="4962900" cy="3012375"/>
            <a:chOff x="0" y="2139400"/>
            <a:chExt cx="4962900" cy="3012375"/>
          </a:xfrm>
        </p:grpSpPr>
        <p:sp>
          <p:nvSpPr>
            <p:cNvPr id="1069" name="Google Shape;1069;p36"/>
            <p:cNvSpPr/>
            <p:nvPr/>
          </p:nvSpPr>
          <p:spPr>
            <a:xfrm>
              <a:off x="0" y="3486775"/>
              <a:ext cx="4038900" cy="166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4038900" y="4219500"/>
              <a:ext cx="924000" cy="92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36"/>
            <p:cNvGrpSpPr/>
            <p:nvPr/>
          </p:nvGrpSpPr>
          <p:grpSpPr>
            <a:xfrm>
              <a:off x="0" y="2139400"/>
              <a:ext cx="1351800" cy="1347375"/>
              <a:chOff x="0" y="2139400"/>
              <a:chExt cx="1351800" cy="1347375"/>
            </a:xfrm>
          </p:grpSpPr>
          <p:sp>
            <p:nvSpPr>
              <p:cNvPr id="1072" name="Google Shape;1072;p36"/>
              <p:cNvSpPr/>
              <p:nvPr/>
            </p:nvSpPr>
            <p:spPr>
              <a:xfrm>
                <a:off x="0" y="2562775"/>
                <a:ext cx="924000" cy="924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924000" y="2139400"/>
                <a:ext cx="427800" cy="42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4" name="Google Shape;1074;p36"/>
          <p:cNvSpPr txBox="1">
            <a:spLocks noGrp="1"/>
          </p:cNvSpPr>
          <p:nvPr>
            <p:ph type="title"/>
          </p:nvPr>
        </p:nvSpPr>
        <p:spPr>
          <a:xfrm>
            <a:off x="126300" y="32447"/>
            <a:ext cx="8914958" cy="5078606"/>
          </a:xfrm>
          <a:prstGeom prst="rect">
            <a:avLst/>
          </a:prstGeom>
        </p:spPr>
        <p:txBody>
          <a:bodyPr spcFirstLastPara="1" wrap="square" lIns="91425" tIns="91425" rIns="91425" bIns="91425" anchor="b" anchorCtr="0">
            <a:noAutofit/>
          </a:bodyPr>
          <a:lstStyle/>
          <a:p>
            <a:pPr algn="l"/>
            <a:r>
              <a:rPr lang="en-US" dirty="0"/>
              <a:t>Data scientists are the key to realizing the opportunities presented by big data. They bring structure to it, find compelling patterns in it, and advise executives on the implications for products, processes, and decisions</a:t>
            </a:r>
            <a:br>
              <a:rPr lang="en-US" dirty="0"/>
            </a:b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accent3"/>
              </a:solidFill>
            </a:endParaRPr>
          </a:p>
        </p:txBody>
      </p:sp>
      <p:pic>
        <p:nvPicPr>
          <p:cNvPr id="3" name="Picture 2">
            <a:extLst>
              <a:ext uri="{FF2B5EF4-FFF2-40B4-BE49-F238E27FC236}">
                <a16:creationId xmlns:a16="http://schemas.microsoft.com/office/drawing/2014/main" id="{01F7B15A-800C-4FDD-8EE6-3D8C7F9266A1}"/>
              </a:ext>
            </a:extLst>
          </p:cNvPr>
          <p:cNvPicPr>
            <a:picLocks noChangeAspect="1"/>
          </p:cNvPicPr>
          <p:nvPr/>
        </p:nvPicPr>
        <p:blipFill>
          <a:blip r:embed="rId3"/>
          <a:stretch>
            <a:fillRect/>
          </a:stretch>
        </p:blipFill>
        <p:spPr>
          <a:xfrm>
            <a:off x="0" y="0"/>
            <a:ext cx="9144000" cy="51435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pic>
        <p:nvPicPr>
          <p:cNvPr id="1118" name="Google Shape;1118;p39"/>
          <p:cNvPicPr preferRelativeResize="0"/>
          <p:nvPr/>
        </p:nvPicPr>
        <p:blipFill rotWithShape="1">
          <a:blip r:embed="rId3">
            <a:alphaModFix/>
          </a:blip>
          <a:srcRect l="37085" t="8631" r="3972" b="32447"/>
          <a:stretch/>
        </p:blipFill>
        <p:spPr>
          <a:xfrm>
            <a:off x="6597500" y="2941442"/>
            <a:ext cx="2546500" cy="1431900"/>
          </a:xfrm>
          <a:prstGeom prst="rect">
            <a:avLst/>
          </a:prstGeom>
          <a:noFill/>
          <a:ln>
            <a:noFill/>
          </a:ln>
        </p:spPr>
      </p:pic>
      <p:pic>
        <p:nvPicPr>
          <p:cNvPr id="1119" name="Google Shape;1119;p39"/>
          <p:cNvPicPr preferRelativeResize="0"/>
          <p:nvPr/>
        </p:nvPicPr>
        <p:blipFill rotWithShape="1">
          <a:blip r:embed="rId4">
            <a:alphaModFix/>
          </a:blip>
          <a:srcRect l="8853" t="11226" r="15216" b="23880"/>
          <a:stretch/>
        </p:blipFill>
        <p:spPr>
          <a:xfrm>
            <a:off x="78677" y="1460821"/>
            <a:ext cx="2510395" cy="1431897"/>
          </a:xfrm>
          <a:prstGeom prst="rect">
            <a:avLst/>
          </a:prstGeom>
          <a:noFill/>
          <a:ln>
            <a:noFill/>
          </a:ln>
        </p:spPr>
      </p:pic>
      <p:sp>
        <p:nvSpPr>
          <p:cNvPr id="1120" name="Google Shape;1120;p39"/>
          <p:cNvSpPr/>
          <p:nvPr/>
        </p:nvSpPr>
        <p:spPr>
          <a:xfrm>
            <a:off x="6588900" y="2992959"/>
            <a:ext cx="2546400" cy="1431900"/>
          </a:xfrm>
          <a:prstGeom prst="rect">
            <a:avLst/>
          </a:prstGeom>
          <a:solidFill>
            <a:srgbClr val="FF9973">
              <a:alpha val="4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109370" y="1460818"/>
            <a:ext cx="2510400" cy="1431900"/>
          </a:xfrm>
          <a:prstGeom prst="rect">
            <a:avLst/>
          </a:prstGeom>
          <a:solidFill>
            <a:srgbClr val="00CFCC">
              <a:alpha val="3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9"/>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HELENA PATTERSON</a:t>
            </a:r>
            <a:endParaRPr/>
          </a:p>
        </p:txBody>
      </p:sp>
      <p:sp>
        <p:nvSpPr>
          <p:cNvPr id="1124" name="Google Shape;1124;p39"/>
          <p:cNvSpPr txBox="1">
            <a:spLocks noGrp="1"/>
          </p:cNvSpPr>
          <p:nvPr>
            <p:ph type="subTitle" idx="1"/>
          </p:nvPr>
        </p:nvSpPr>
        <p:spPr>
          <a:xfrm>
            <a:off x="2852928" y="1835141"/>
            <a:ext cx="6425183" cy="938100"/>
          </a:xfrm>
          <a:prstGeom prst="rect">
            <a:avLst/>
          </a:prstGeom>
        </p:spPr>
        <p:txBody>
          <a:bodyPr spcFirstLastPara="1" wrap="square" lIns="91425" tIns="91425" rIns="91425" bIns="91425" anchor="t" anchorCtr="0">
            <a:noAutofit/>
          </a:bodyPr>
          <a:lstStyle/>
          <a:p>
            <a:r>
              <a:rPr lang="en-US" dirty="0"/>
              <a:t>Companies learn your secrets, shopping patterns, and preferences</a:t>
            </a:r>
          </a:p>
          <a:p>
            <a:pPr lvl="1"/>
            <a:r>
              <a:rPr lang="en-US" dirty="0"/>
              <a:t>For example, can we know if a woman is pregnant, even if she doesn’t want us to know</a:t>
            </a:r>
            <a:endParaRPr dirty="0"/>
          </a:p>
        </p:txBody>
      </p:sp>
      <p:sp>
        <p:nvSpPr>
          <p:cNvPr id="1125" name="Google Shape;1125;p39"/>
          <p:cNvSpPr txBox="1">
            <a:spLocks noGrp="1"/>
          </p:cNvSpPr>
          <p:nvPr>
            <p:ph type="ctrTitle" idx="2"/>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JANE DOE</a:t>
            </a:r>
            <a:endParaRPr/>
          </a:p>
        </p:txBody>
      </p:sp>
      <p:sp>
        <p:nvSpPr>
          <p:cNvPr id="1126" name="Google Shape;1126;p39"/>
          <p:cNvSpPr txBox="1">
            <a:spLocks noGrp="1"/>
          </p:cNvSpPr>
          <p:nvPr>
            <p:ph type="subTitle" idx="3"/>
          </p:nvPr>
        </p:nvSpPr>
        <p:spPr>
          <a:xfrm>
            <a:off x="109370" y="3598390"/>
            <a:ext cx="6267045" cy="1179300"/>
          </a:xfrm>
          <a:prstGeom prst="rect">
            <a:avLst/>
          </a:prstGeom>
        </p:spPr>
        <p:txBody>
          <a:bodyPr spcFirstLastPara="1" wrap="square" lIns="91425" tIns="91425" rIns="91425" bIns="91425" anchor="t" anchorCtr="0">
            <a:noAutofit/>
          </a:bodyPr>
          <a:lstStyle/>
          <a:p>
            <a:r>
              <a:rPr lang="en-US" dirty="0"/>
              <a:t>Data Science and election (2008, 2012)</a:t>
            </a:r>
          </a:p>
          <a:p>
            <a:pPr lvl="1"/>
            <a:r>
              <a:rPr lang="en-US" dirty="0"/>
              <a:t>1 million people installed the Obama Facebook app that gave access to info on “friends”</a:t>
            </a:r>
          </a:p>
          <a:p>
            <a:pPr marL="0" lvl="0" indent="0" algn="r" rtl="0">
              <a:spcBef>
                <a:spcPts val="0"/>
              </a:spcBef>
              <a:spcAft>
                <a:spcPts val="0"/>
              </a:spcAft>
              <a:buNone/>
            </a:pPr>
            <a:endParaRPr dirty="0"/>
          </a:p>
        </p:txBody>
      </p:sp>
      <p:sp>
        <p:nvSpPr>
          <p:cNvPr id="1127" name="Google Shape;1127;p39"/>
          <p:cNvSpPr/>
          <p:nvPr/>
        </p:nvSpPr>
        <p:spPr>
          <a:xfrm>
            <a:off x="1783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7092250" y="3891700"/>
            <a:ext cx="423300" cy="42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48537-D1B7-4536-ACD9-789C817E086A}"/>
              </a:ext>
            </a:extLst>
          </p:cNvPr>
          <p:cNvSpPr>
            <a:spLocks noGrp="1"/>
          </p:cNvSpPr>
          <p:nvPr>
            <p:ph type="title"/>
          </p:nvPr>
        </p:nvSpPr>
        <p:spPr/>
        <p:txBody>
          <a:bodyPr/>
          <a:lstStyle/>
          <a:p>
            <a:r>
              <a:rPr lang="en-US" dirty="0"/>
              <a:t>How Much Data Do We have   ?</a:t>
            </a:r>
          </a:p>
        </p:txBody>
      </p:sp>
      <p:sp>
        <p:nvSpPr>
          <p:cNvPr id="3" name="Content Placeholder 2">
            <a:extLst>
              <a:ext uri="{FF2B5EF4-FFF2-40B4-BE49-F238E27FC236}">
                <a16:creationId xmlns:a16="http://schemas.microsoft.com/office/drawing/2014/main" id="{ABBF3687-4A9E-4656-8570-0E200E4222A7}"/>
              </a:ext>
            </a:extLst>
          </p:cNvPr>
          <p:cNvSpPr>
            <a:spLocks noGrp="1"/>
          </p:cNvSpPr>
          <p:nvPr>
            <p:ph sz="quarter" idx="13"/>
          </p:nvPr>
        </p:nvSpPr>
        <p:spPr/>
        <p:txBody>
          <a:bodyPr>
            <a:normAutofit lnSpcReduction="10000"/>
          </a:bodyPr>
          <a:lstStyle/>
          <a:p>
            <a:r>
              <a:rPr lang="en-US" dirty="0"/>
              <a:t>Google processes 20 PB a day (2008)</a:t>
            </a:r>
          </a:p>
          <a:p>
            <a:r>
              <a:rPr lang="en-US" dirty="0"/>
              <a:t>Facebook has 60 TB of daily logs</a:t>
            </a:r>
          </a:p>
          <a:p>
            <a:r>
              <a:rPr lang="en-US" dirty="0"/>
              <a:t>eBay has 6.5 PB of user data + 50 TB/day (5/2009)</a:t>
            </a:r>
          </a:p>
          <a:p>
            <a:r>
              <a:rPr lang="en-US" dirty="0"/>
              <a:t>1000 genomes project: 200 TB</a:t>
            </a:r>
          </a:p>
          <a:p>
            <a:endParaRPr lang="en-US" dirty="0"/>
          </a:p>
          <a:p>
            <a:r>
              <a:rPr lang="en-US" sz="1600" dirty="0"/>
              <a:t>Cost of 1 TB of disk: $35</a:t>
            </a:r>
          </a:p>
          <a:p>
            <a:r>
              <a:rPr lang="en-US" sz="1600" dirty="0"/>
              <a:t>Time to read 1 TB disk: 3 </a:t>
            </a:r>
            <a:r>
              <a:rPr lang="en-US" sz="1600" dirty="0" err="1"/>
              <a:t>hrs</a:t>
            </a:r>
            <a:r>
              <a:rPr lang="en-US" sz="1600" dirty="0"/>
              <a:t> </a:t>
            </a:r>
          </a:p>
          <a:p>
            <a:endParaRPr lang="en-US" dirty="0"/>
          </a:p>
        </p:txBody>
      </p:sp>
    </p:spTree>
    <p:extLst>
      <p:ext uri="{BB962C8B-B14F-4D97-AF65-F5344CB8AC3E}">
        <p14:creationId xmlns:p14="http://schemas.microsoft.com/office/powerpoint/2010/main" val="1794568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r>
              <a:rPr lang="en-US" dirty="0"/>
              <a:t>Lots of data is being collected </a:t>
            </a:r>
            <a:br>
              <a:rPr lang="en-US" dirty="0"/>
            </a:br>
            <a:r>
              <a:rPr lang="en-US" dirty="0"/>
              <a:t>and warehoused </a:t>
            </a:r>
          </a:p>
          <a:p>
            <a:pPr lvl="1"/>
            <a:r>
              <a:rPr lang="en-US" dirty="0"/>
              <a:t>Web data, e-commerce</a:t>
            </a:r>
          </a:p>
          <a:p>
            <a:pPr lvl="1"/>
            <a:r>
              <a:rPr lang="en-US" dirty="0"/>
              <a:t>Financial transactions, bank/credit transactions</a:t>
            </a:r>
          </a:p>
          <a:p>
            <a:pPr lvl="1"/>
            <a:r>
              <a:rPr lang="en-US" dirty="0"/>
              <a:t>Online trading and purchasing</a:t>
            </a:r>
          </a:p>
          <a:p>
            <a:pPr lvl="1"/>
            <a:r>
              <a:rPr lang="en-US" dirty="0"/>
              <a:t>Social Network</a:t>
            </a:r>
          </a:p>
          <a:p>
            <a:pPr marL="0" lvl="0" indent="0" algn="l" rtl="0">
              <a:lnSpc>
                <a:spcPct val="100000"/>
              </a:lnSpc>
              <a:spcBef>
                <a:spcPts val="1600"/>
              </a:spcBef>
              <a:spcAft>
                <a:spcPts val="16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2" name="Google Shape;472;p27"/>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indent="0"/>
            <a:r>
              <a:rPr lang="en-US" dirty="0"/>
              <a:t>the diversity of sources, formats, quality, structures.</a:t>
            </a:r>
          </a:p>
          <a:p>
            <a:pPr marL="0" lvl="0" indent="0" algn="l" rtl="0">
              <a:spcBef>
                <a:spcPts val="0"/>
              </a:spcBef>
              <a:spcAft>
                <a:spcPts val="0"/>
              </a:spcAft>
              <a:buNone/>
            </a:pPr>
            <a:endParaRPr dirty="0"/>
          </a:p>
        </p:txBody>
      </p:sp>
      <p:sp>
        <p:nvSpPr>
          <p:cNvPr id="474" name="Google Shape;474;p27"/>
          <p:cNvSpPr txBox="1">
            <a:spLocks noGrp="1"/>
          </p:cNvSpPr>
          <p:nvPr>
            <p:ph type="ctrTitle"/>
          </p:nvPr>
        </p:nvSpPr>
        <p:spPr>
          <a:xfrm>
            <a:off x="1223300" y="3219155"/>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dirty="0">
                <a:solidFill>
                  <a:srgbClr val="0070C0"/>
                </a:solidFill>
              </a:rPr>
              <a:t>Volume</a:t>
            </a:r>
          </a:p>
        </p:txBody>
      </p:sp>
      <p:sp>
        <p:nvSpPr>
          <p:cNvPr id="475" name="Google Shape;475;p27"/>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indent="0"/>
            <a:r>
              <a:rPr lang="en-US" altLang="en-US" dirty="0"/>
              <a:t>The size of the data</a:t>
            </a:r>
          </a:p>
          <a:p>
            <a:pPr marL="0" lvl="0" indent="0" algn="l" rtl="0">
              <a:spcBef>
                <a:spcPts val="0"/>
              </a:spcBef>
              <a:spcAft>
                <a:spcPts val="0"/>
              </a:spcAft>
              <a:buNone/>
            </a:pPr>
            <a:endParaRPr dirty="0"/>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3" name="Google Shape;473;p27"/>
          <p:cNvSpPr txBox="1">
            <a:spLocks noGrp="1"/>
          </p:cNvSpPr>
          <p:nvPr>
            <p:ph type="ctrTitle" idx="4"/>
          </p:nvPr>
        </p:nvSpPr>
        <p:spPr>
          <a:xfrm>
            <a:off x="3959468" y="3343556"/>
            <a:ext cx="1386600" cy="577800"/>
          </a:xfrm>
          <a:prstGeom prst="rect">
            <a:avLst/>
          </a:prstGeom>
        </p:spPr>
        <p:txBody>
          <a:bodyPr spcFirstLastPara="1" wrap="square" lIns="91425" tIns="91425" rIns="91425" bIns="91425" anchor="b" anchorCtr="0">
            <a:noAutofit/>
          </a:bodyPr>
          <a:lstStyle/>
          <a:p>
            <a:pPr algn="l"/>
            <a:r>
              <a:rPr lang="en-US" altLang="en-US" b="1" dirty="0">
                <a:solidFill>
                  <a:srgbClr val="0070C0"/>
                </a:solidFill>
              </a:rPr>
              <a:t>Velocity</a:t>
            </a:r>
            <a:r>
              <a:rPr lang="en-US" altLang="en-US" dirty="0">
                <a:solidFill>
                  <a:srgbClr val="0070C0"/>
                </a:solidFill>
              </a:rPr>
              <a:t/>
            </a:r>
            <a:br>
              <a:rPr lang="en-US" altLang="en-US" dirty="0">
                <a:solidFill>
                  <a:srgbClr val="0070C0"/>
                </a:solidFill>
              </a:rPr>
            </a:br>
            <a:endParaRPr dirty="0">
              <a:solidFill>
                <a:srgbClr val="0070C0"/>
              </a:solidFill>
            </a:endParaRPr>
          </a:p>
        </p:txBody>
      </p:sp>
      <p:sp>
        <p:nvSpPr>
          <p:cNvPr id="477" name="Google Shape;477;p27"/>
          <p:cNvSpPr txBox="1">
            <a:spLocks noGrp="1"/>
          </p:cNvSpPr>
          <p:nvPr>
            <p:ph type="subTitle" idx="5"/>
          </p:nvPr>
        </p:nvSpPr>
        <p:spPr>
          <a:xfrm>
            <a:off x="3942827" y="3829680"/>
            <a:ext cx="1755600" cy="572400"/>
          </a:xfrm>
          <a:prstGeom prst="rect">
            <a:avLst/>
          </a:prstGeom>
        </p:spPr>
        <p:txBody>
          <a:bodyPr spcFirstLastPara="1" wrap="square" lIns="91425" tIns="91425" rIns="91425" bIns="91425" anchor="t" anchorCtr="0">
            <a:noAutofit/>
          </a:bodyPr>
          <a:lstStyle/>
          <a:p>
            <a:pPr marL="0" indent="0"/>
            <a:r>
              <a:rPr lang="en-US" dirty="0"/>
              <a:t>The latency of data processing relative to the growing demand for interactivity</a:t>
            </a:r>
          </a:p>
          <a:p>
            <a:pPr marL="0" lvl="0" indent="0" algn="l" rtl="0">
              <a:spcBef>
                <a:spcPts val="0"/>
              </a:spcBef>
              <a:spcAft>
                <a:spcPts val="0"/>
              </a:spcAft>
              <a:buNone/>
            </a:pPr>
            <a:endParaRPr dirty="0"/>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479" name="Google Shape;479;p27"/>
          <p:cNvSpPr txBox="1">
            <a:spLocks noGrp="1"/>
          </p:cNvSpPr>
          <p:nvPr>
            <p:ph type="ctrTitle" idx="7"/>
          </p:nvPr>
        </p:nvSpPr>
        <p:spPr>
          <a:xfrm>
            <a:off x="618192" y="948084"/>
            <a:ext cx="8297470" cy="577800"/>
          </a:xfrm>
          <a:prstGeom prst="rect">
            <a:avLst/>
          </a:prstGeom>
        </p:spPr>
        <p:txBody>
          <a:bodyPr spcFirstLastPara="1" wrap="square" lIns="91425" tIns="91425" rIns="91425" bIns="91425" anchor="b" anchorCtr="0">
            <a:noAutofit/>
          </a:bodyPr>
          <a:lstStyle/>
          <a:p>
            <a:pPr algn="l"/>
            <a:r>
              <a:rPr lang="en-US" dirty="0">
                <a:solidFill>
                  <a:schemeClr val="tx1"/>
                </a:solidFill>
              </a:rPr>
              <a:t>any data that is expensive to manage and hard to extract value from </a:t>
            </a:r>
            <a:br>
              <a:rPr lang="en-US" dirty="0">
                <a:solidFill>
                  <a:schemeClr val="tx1"/>
                </a:solidFill>
              </a:rPr>
            </a:br>
            <a:endParaRPr dirty="0"/>
          </a:p>
        </p:txBody>
      </p:sp>
      <p:sp>
        <p:nvSpPr>
          <p:cNvPr id="471" name="Google Shape;471;p27"/>
          <p:cNvSpPr txBox="1">
            <a:spLocks noGrp="1"/>
          </p:cNvSpPr>
          <p:nvPr>
            <p:ph type="ctrTitle" idx="8"/>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US" b="1" dirty="0">
                <a:solidFill>
                  <a:srgbClr val="0070C0"/>
                </a:solidFill>
              </a:rPr>
              <a:t>Complexity</a:t>
            </a:r>
            <a:endParaRPr b="1" dirty="0">
              <a:solidFill>
                <a:srgbClr val="0070C0"/>
              </a:solidFill>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18825" y="1119727"/>
            <a:ext cx="3534300" cy="3464538"/>
          </a:xfrm>
          <a:prstGeom prst="rect">
            <a:avLst/>
          </a:prstGeom>
        </p:spPr>
        <p:txBody>
          <a:bodyPr spcFirstLastPara="1" wrap="square" lIns="91425" tIns="91425" rIns="91425" bIns="91425" anchor="t" anchorCtr="0">
            <a:noAutofit/>
          </a:bodyPr>
          <a:lstStyle/>
          <a:p>
            <a:r>
              <a:rPr lang="en-US" dirty="0"/>
              <a:t>Relational Data (Tables/Transaction/Legacy Data)</a:t>
            </a:r>
          </a:p>
          <a:p>
            <a:r>
              <a:rPr lang="en-US" dirty="0"/>
              <a:t>Text Data (Web)</a:t>
            </a:r>
          </a:p>
          <a:p>
            <a:r>
              <a:rPr lang="en-US" dirty="0"/>
              <a:t>Semi-structured Data (XML) </a:t>
            </a:r>
          </a:p>
          <a:p>
            <a:r>
              <a:rPr lang="en-US" dirty="0"/>
              <a:t>Graph Data</a:t>
            </a:r>
          </a:p>
          <a:p>
            <a:r>
              <a:rPr lang="en-US" dirty="0"/>
              <a:t>Social Network, Semantic Web (RDF), … </a:t>
            </a:r>
          </a:p>
          <a:p>
            <a:r>
              <a:rPr lang="en-US" dirty="0"/>
              <a:t>Streaming Data </a:t>
            </a:r>
          </a:p>
          <a:p>
            <a:pPr marL="0" lvl="0" indent="0" algn="l" rtl="0">
              <a:spcBef>
                <a:spcPts val="0"/>
              </a:spcBef>
              <a:spcAft>
                <a:spcPts val="0"/>
              </a:spcAft>
              <a:buNone/>
            </a:pPr>
            <a:endParaRPr dirty="0"/>
          </a:p>
        </p:txBody>
      </p:sp>
      <p:sp>
        <p:nvSpPr>
          <p:cNvPr id="507" name="Google Shape;507;p28"/>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Types of Data We Have</a:t>
            </a:r>
            <a:endParaRPr dirty="0"/>
          </a:p>
        </p:txBody>
      </p:sp>
      <p:grpSp>
        <p:nvGrpSpPr>
          <p:cNvPr id="508" name="Google Shape;508;p28"/>
          <p:cNvGrpSpPr/>
          <p:nvPr/>
        </p:nvGrpSpPr>
        <p:grpSpPr>
          <a:xfrm>
            <a:off x="4834661" y="989482"/>
            <a:ext cx="2851442" cy="321398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8"/>
          <p:cNvGrpSpPr/>
          <p:nvPr/>
        </p:nvGrpSpPr>
        <p:grpSpPr>
          <a:xfrm>
            <a:off x="5599242" y="1368971"/>
            <a:ext cx="1541751" cy="2455003"/>
            <a:chOff x="2160750" y="237575"/>
            <a:chExt cx="3253325" cy="5180425"/>
          </a:xfrm>
        </p:grpSpPr>
        <p:sp>
          <p:nvSpPr>
            <p:cNvPr id="535" name="Google Shape;535;p28"/>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2" name="Google Shape;572;p29"/>
          <p:cNvSpPr txBox="1">
            <a:spLocks noGrp="1"/>
          </p:cNvSpPr>
          <p:nvPr>
            <p:ph type="ctrTitle"/>
          </p:nvPr>
        </p:nvSpPr>
        <p:spPr>
          <a:xfrm>
            <a:off x="931234" y="1196026"/>
            <a:ext cx="982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73" name="Google Shape;573;p29"/>
          <p:cNvSpPr txBox="1">
            <a:spLocks noGrp="1"/>
          </p:cNvSpPr>
          <p:nvPr>
            <p:ph type="subTitle" idx="1"/>
          </p:nvPr>
        </p:nvSpPr>
        <p:spPr>
          <a:xfrm>
            <a:off x="931246" y="1684093"/>
            <a:ext cx="2620500" cy="1112400"/>
          </a:xfrm>
          <a:prstGeom prst="rect">
            <a:avLst/>
          </a:prstGeom>
        </p:spPr>
        <p:txBody>
          <a:bodyPr spcFirstLastPara="1" wrap="square" lIns="91425" tIns="91425" rIns="91425" bIns="91425" anchor="t" anchorCtr="0">
            <a:noAutofit/>
          </a:bodyPr>
          <a:lstStyle/>
          <a:p>
            <a:r>
              <a:rPr lang="en-US" dirty="0"/>
              <a:t>Aggregation and Statistics </a:t>
            </a:r>
          </a:p>
          <a:p>
            <a:pPr lvl="1"/>
            <a:r>
              <a:rPr lang="en-US" dirty="0"/>
              <a:t>Data warehousing and OLAP</a:t>
            </a:r>
          </a:p>
          <a:p>
            <a:r>
              <a:rPr lang="en-US" dirty="0"/>
              <a:t>Indexing, Searching, and Querying</a:t>
            </a:r>
          </a:p>
          <a:p>
            <a:pPr lvl="1"/>
            <a:r>
              <a:rPr lang="en-US" dirty="0"/>
              <a:t>Keyword based search </a:t>
            </a:r>
          </a:p>
          <a:p>
            <a:pPr lvl="1"/>
            <a:r>
              <a:rPr lang="en-US" dirty="0"/>
              <a:t>Pattern matching (XML/RDF)</a:t>
            </a:r>
          </a:p>
          <a:p>
            <a:pPr marL="0" lvl="0" indent="0" algn="l" rtl="0">
              <a:spcBef>
                <a:spcPts val="0"/>
              </a:spcBef>
              <a:spcAft>
                <a:spcPts val="0"/>
              </a:spcAft>
              <a:buNone/>
            </a:pPr>
            <a:endParaRPr dirty="0"/>
          </a:p>
        </p:txBody>
      </p:sp>
      <p:sp>
        <p:nvSpPr>
          <p:cNvPr id="574" name="Google Shape;574;p29"/>
          <p:cNvSpPr txBox="1">
            <a:spLocks noGrp="1"/>
          </p:cNvSpPr>
          <p:nvPr>
            <p:ph type="ctrTitle" idx="2"/>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575" name="Google Shape;575;p29"/>
          <p:cNvSpPr txBox="1">
            <a:spLocks noGrp="1"/>
          </p:cNvSpPr>
          <p:nvPr>
            <p:ph type="subTitle" idx="3"/>
          </p:nvPr>
        </p:nvSpPr>
        <p:spPr>
          <a:prstGeom prst="rect">
            <a:avLst/>
          </a:prstGeom>
        </p:spPr>
        <p:txBody>
          <a:bodyPr spcFirstLastPara="1" wrap="square" lIns="91425" tIns="91425" rIns="91425" bIns="91425" anchor="t" anchorCtr="0">
            <a:noAutofit/>
          </a:bodyPr>
          <a:lstStyle/>
          <a:p>
            <a:r>
              <a:rPr lang="en-US" dirty="0"/>
              <a:t>Knowledge discovery</a:t>
            </a:r>
          </a:p>
          <a:p>
            <a:pPr lvl="1"/>
            <a:r>
              <a:rPr lang="en-US" dirty="0"/>
              <a:t>Data Mining</a:t>
            </a:r>
          </a:p>
          <a:p>
            <a:pPr lvl="1"/>
            <a:r>
              <a:rPr lang="en-US" dirty="0"/>
              <a:t>Statistical Modeling</a:t>
            </a:r>
          </a:p>
          <a:p>
            <a:pPr marL="0" lvl="0" indent="0" algn="r" rtl="0">
              <a:spcBef>
                <a:spcPts val="0"/>
              </a:spcBef>
              <a:spcAft>
                <a:spcPts val="0"/>
              </a:spcAft>
              <a:buNone/>
            </a:pPr>
            <a:endParaRPr dirty="0"/>
          </a:p>
        </p:txBody>
      </p:sp>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What To Do With These Data?</a:t>
            </a:r>
            <a:endParaRPr dirty="0"/>
          </a:p>
        </p:txBody>
      </p:sp>
      <p:grpSp>
        <p:nvGrpSpPr>
          <p:cNvPr id="576" name="Google Shape;576;p29"/>
          <p:cNvGrpSpPr/>
          <p:nvPr/>
        </p:nvGrpSpPr>
        <p:grpSpPr>
          <a:xfrm>
            <a:off x="2466797" y="2837754"/>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stCxn id="572" idx="1"/>
          </p:cNvCxnSpPr>
          <p:nvPr/>
        </p:nvCxnSpPr>
        <p:spPr>
          <a:xfrm>
            <a:off x="931234" y="1484926"/>
            <a:ext cx="2543700" cy="2202000"/>
          </a:xfrm>
          <a:prstGeom prst="bentConnector3">
            <a:avLst>
              <a:gd name="adj1" fmla="val -9361"/>
            </a:avLst>
          </a:prstGeom>
          <a:noFill/>
          <a:ln w="9525" cap="flat" cmpd="sng">
            <a:solidFill>
              <a:schemeClr val="accent2"/>
            </a:solidFill>
            <a:prstDash val="solid"/>
            <a:round/>
            <a:headEnd type="none" w="med" len="med"/>
            <a:tailEnd type="none" w="med" len="med"/>
          </a:ln>
        </p:spPr>
      </p:cxnSp>
      <p:cxnSp>
        <p:nvCxnSpPr>
          <p:cNvPr id="593" name="Google Shape;593;p29"/>
          <p:cNvCxnSpPr>
            <a:stCxn id="574"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4" name="Google Shape;604;p30"/>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605" name="Google Shape;605;p30"/>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t>The U.S. will need 140,000-190,000 predictive analysts and 1.5 million managers/analysts by 2018</a:t>
            </a:r>
            <a:endParaRPr dirty="0"/>
          </a:p>
        </p:txBody>
      </p:sp>
      <p:sp>
        <p:nvSpPr>
          <p:cNvPr id="601" name="Google Shape;601;p30"/>
          <p:cNvSpPr txBox="1">
            <a:spLocks noGrp="1"/>
          </p:cNvSpPr>
          <p:nvPr>
            <p:ph type="ctrTitle" idx="2"/>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03" name="Google Shape;603;p30"/>
          <p:cNvSpPr txBox="1">
            <a:spLocks noGrp="1"/>
          </p:cNvSpPr>
          <p:nvPr>
            <p:ph type="subTitle" idx="7"/>
          </p:nvPr>
        </p:nvSpPr>
        <p:spPr>
          <a:xfrm>
            <a:off x="6307725" y="1917790"/>
            <a:ext cx="1881300" cy="102048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t>the next 10 years will be Data Analysist,”</a:t>
            </a:r>
            <a:endParaRPr dirty="0"/>
          </a:p>
        </p:txBody>
      </p:sp>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SOLUTIONS</a:t>
            </a:r>
            <a:endParaRPr sz="3000"/>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1"/>
          <p:cNvSpPr txBox="1">
            <a:spLocks noGrp="1"/>
          </p:cNvSpPr>
          <p:nvPr>
            <p:ph type="title"/>
          </p:nvPr>
        </p:nvSpPr>
        <p:spPr>
          <a:xfrm>
            <a:off x="685331" y="38626"/>
            <a:ext cx="7773338" cy="36329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US" dirty="0">
                <a:ea typeface="ＭＳ Ｐゴシック" pitchFamily="34" charset="-128"/>
              </a:rPr>
              <a:t>What is Data Science?</a:t>
            </a:r>
            <a:endParaRPr dirty="0"/>
          </a:p>
        </p:txBody>
      </p:sp>
      <p:sp>
        <p:nvSpPr>
          <p:cNvPr id="676" name="Google Shape;676;p31"/>
          <p:cNvSpPr txBox="1">
            <a:spLocks noGrp="1"/>
          </p:cNvSpPr>
          <p:nvPr>
            <p:ph type="subTitle" idx="4294967295"/>
          </p:nvPr>
        </p:nvSpPr>
        <p:spPr>
          <a:xfrm>
            <a:off x="0" y="458145"/>
            <a:ext cx="8899584" cy="1329232"/>
          </a:xfrm>
          <a:prstGeom prst="rect">
            <a:avLst/>
          </a:prstGeom>
        </p:spPr>
        <p:txBody>
          <a:bodyPr spcFirstLastPara="1" wrap="square" lIns="91425" tIns="91425" rIns="91425" bIns="91425" anchor="t" anchorCtr="0">
            <a:noAutofit/>
          </a:bodyPr>
          <a:lstStyle/>
          <a:p>
            <a:pPr marL="0" indent="0" algn="r">
              <a:lnSpc>
                <a:spcPct val="100000"/>
              </a:lnSpc>
              <a:spcBef>
                <a:spcPts val="0"/>
              </a:spcBef>
              <a:spcAft>
                <a:spcPts val="1600"/>
              </a:spcAft>
              <a:buNone/>
            </a:pPr>
            <a:r>
              <a:rPr lang="en-US" sz="2800" dirty="0">
                <a:ea typeface="+mn-ea"/>
              </a:rPr>
              <a:t>An area that manages, manipulates, extracts, and interprets knowledge from tremendous amount of data</a:t>
            </a:r>
          </a:p>
          <a:p>
            <a:pPr marL="0" lvl="0" indent="0" algn="r" rtl="0">
              <a:lnSpc>
                <a:spcPct val="100000"/>
              </a:lnSpc>
              <a:spcBef>
                <a:spcPts val="0"/>
              </a:spcBef>
              <a:spcAft>
                <a:spcPts val="1600"/>
              </a:spcAft>
              <a:buNone/>
            </a:pPr>
            <a:endParaRPr sz="1400" dirty="0"/>
          </a:p>
        </p:txBody>
      </p:sp>
      <p:sp>
        <p:nvSpPr>
          <p:cNvPr id="682" name="Google Shape;682;p31"/>
          <p:cNvSpPr txBox="1">
            <a:spLocks noGrp="1"/>
          </p:cNvSpPr>
          <p:nvPr>
            <p:ph type="subTitle" idx="4294967295"/>
          </p:nvPr>
        </p:nvSpPr>
        <p:spPr>
          <a:xfrm>
            <a:off x="-109728" y="2972722"/>
            <a:ext cx="9253728" cy="644525"/>
          </a:xfrm>
          <a:prstGeom prst="rect">
            <a:avLst/>
          </a:prstGeom>
        </p:spPr>
        <p:txBody>
          <a:bodyPr spcFirstLastPara="1" wrap="square" lIns="91425" tIns="91425" rIns="91425" bIns="91425" anchor="t" anchorCtr="0">
            <a:noAutofit/>
          </a:bodyPr>
          <a:lstStyle/>
          <a:p>
            <a:pPr marL="0" indent="0" algn="r">
              <a:lnSpc>
                <a:spcPct val="100000"/>
              </a:lnSpc>
              <a:spcBef>
                <a:spcPts val="0"/>
              </a:spcBef>
              <a:spcAft>
                <a:spcPts val="1600"/>
              </a:spcAft>
              <a:buNone/>
            </a:pPr>
            <a:r>
              <a:rPr lang="en-US" sz="2800" dirty="0">
                <a:ea typeface="+mn-ea"/>
              </a:rPr>
              <a:t>Data science (DS) is a multidisciplinary field of study with goal to address the challenges in big data</a:t>
            </a:r>
          </a:p>
          <a:p>
            <a:pPr marL="0" lvl="0" indent="0" algn="r" rtl="0">
              <a:lnSpc>
                <a:spcPct val="100000"/>
              </a:lnSpc>
              <a:spcBef>
                <a:spcPts val="0"/>
              </a:spcBef>
              <a:spcAft>
                <a:spcPts val="1600"/>
              </a:spcAft>
              <a:buNone/>
            </a:pPr>
            <a:endParaRPr sz="1400" dirty="0"/>
          </a:p>
        </p:txBody>
      </p:sp>
      <p:sp>
        <p:nvSpPr>
          <p:cNvPr id="659" name="Google Shape;659;p31"/>
          <p:cNvSpPr/>
          <p:nvPr/>
        </p:nvSpPr>
        <p:spPr>
          <a:xfrm>
            <a:off x="3936789"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4922624"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5908459" y="1308651"/>
            <a:ext cx="72" cy="3058625"/>
          </a:xfrm>
          <a:custGeom>
            <a:avLst/>
            <a:gdLst/>
            <a:ahLst/>
            <a:cxnLst/>
            <a:rect l="l" t="t" r="r" b="b"/>
            <a:pathLst>
              <a:path w="1" h="42769" fill="none" extrusionOk="0">
                <a:moveTo>
                  <a:pt x="1" y="1"/>
                </a:moveTo>
                <a:lnTo>
                  <a:pt x="1"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6894365"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 name="Google Shape;663;p31"/>
          <p:cNvGrpSpPr/>
          <p:nvPr/>
        </p:nvGrpSpPr>
        <p:grpSpPr>
          <a:xfrm>
            <a:off x="3828658" y="3854100"/>
            <a:ext cx="3601799" cy="274905"/>
            <a:chOff x="3828658" y="3897730"/>
            <a:chExt cx="3601799" cy="274905"/>
          </a:xfrm>
        </p:grpSpPr>
        <p:sp>
          <p:nvSpPr>
            <p:cNvPr id="664" name="Google Shape;664;p31"/>
            <p:cNvSpPr/>
            <p:nvPr/>
          </p:nvSpPr>
          <p:spPr>
            <a:xfrm>
              <a:off x="3829516" y="3897730"/>
              <a:ext cx="2234837" cy="106414"/>
            </a:xfrm>
            <a:custGeom>
              <a:avLst/>
              <a:gdLst/>
              <a:ahLst/>
              <a:cxnLst/>
              <a:rect l="l" t="t" r="r" b="b"/>
              <a:pathLst>
                <a:path w="31251" h="1488" extrusionOk="0">
                  <a:moveTo>
                    <a:pt x="744" y="0"/>
                  </a:moveTo>
                  <a:cubicBezTo>
                    <a:pt x="328" y="0"/>
                    <a:pt x="1" y="340"/>
                    <a:pt x="1" y="744"/>
                  </a:cubicBezTo>
                  <a:cubicBezTo>
                    <a:pt x="1" y="1159"/>
                    <a:pt x="328" y="1487"/>
                    <a:pt x="744" y="1487"/>
                  </a:cubicBezTo>
                  <a:lnTo>
                    <a:pt x="30507" y="1487"/>
                  </a:lnTo>
                  <a:cubicBezTo>
                    <a:pt x="30911" y="1487"/>
                    <a:pt x="31251" y="1159"/>
                    <a:pt x="31251" y="744"/>
                  </a:cubicBezTo>
                  <a:cubicBezTo>
                    <a:pt x="31251" y="340"/>
                    <a:pt x="30911" y="0"/>
                    <a:pt x="30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3828658" y="4067150"/>
              <a:ext cx="3601799" cy="105485"/>
            </a:xfrm>
            <a:custGeom>
              <a:avLst/>
              <a:gdLst/>
              <a:ahLst/>
              <a:cxnLst/>
              <a:rect l="l" t="t" r="r" b="b"/>
              <a:pathLst>
                <a:path w="50366" h="1475" extrusionOk="0">
                  <a:moveTo>
                    <a:pt x="743" y="0"/>
                  </a:moveTo>
                  <a:cubicBezTo>
                    <a:pt x="340" y="0"/>
                    <a:pt x="0" y="328"/>
                    <a:pt x="0" y="731"/>
                  </a:cubicBezTo>
                  <a:cubicBezTo>
                    <a:pt x="13" y="1147"/>
                    <a:pt x="340" y="1474"/>
                    <a:pt x="743" y="1474"/>
                  </a:cubicBezTo>
                  <a:lnTo>
                    <a:pt x="49635" y="1474"/>
                  </a:lnTo>
                  <a:cubicBezTo>
                    <a:pt x="50038" y="1474"/>
                    <a:pt x="50366" y="1147"/>
                    <a:pt x="50366" y="731"/>
                  </a:cubicBezTo>
                  <a:cubicBezTo>
                    <a:pt x="50366" y="328"/>
                    <a:pt x="50038" y="0"/>
                    <a:pt x="49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1"/>
          <p:cNvGrpSpPr/>
          <p:nvPr/>
        </p:nvGrpSpPr>
        <p:grpSpPr>
          <a:xfrm>
            <a:off x="3811494" y="2983302"/>
            <a:ext cx="4240571" cy="274977"/>
            <a:chOff x="3811494" y="3103763"/>
            <a:chExt cx="4240571" cy="274977"/>
          </a:xfrm>
        </p:grpSpPr>
        <p:sp>
          <p:nvSpPr>
            <p:cNvPr id="667" name="Google Shape;667;p31"/>
            <p:cNvSpPr/>
            <p:nvPr/>
          </p:nvSpPr>
          <p:spPr>
            <a:xfrm>
              <a:off x="3811498" y="3103763"/>
              <a:ext cx="4240568" cy="106403"/>
            </a:xfrm>
            <a:custGeom>
              <a:avLst/>
              <a:gdLst/>
              <a:ahLst/>
              <a:cxnLst/>
              <a:rect l="l" t="t" r="r" b="b"/>
              <a:pathLst>
                <a:path w="69772" h="1488" extrusionOk="0">
                  <a:moveTo>
                    <a:pt x="744" y="1"/>
                  </a:moveTo>
                  <a:cubicBezTo>
                    <a:pt x="328" y="1"/>
                    <a:pt x="1" y="341"/>
                    <a:pt x="1" y="744"/>
                  </a:cubicBezTo>
                  <a:cubicBezTo>
                    <a:pt x="1" y="1147"/>
                    <a:pt x="328" y="1488"/>
                    <a:pt x="744" y="1488"/>
                  </a:cubicBezTo>
                  <a:lnTo>
                    <a:pt x="69028" y="1488"/>
                  </a:lnTo>
                  <a:cubicBezTo>
                    <a:pt x="69431" y="1488"/>
                    <a:pt x="69772" y="1147"/>
                    <a:pt x="69772" y="744"/>
                  </a:cubicBezTo>
                  <a:cubicBezTo>
                    <a:pt x="69772" y="341"/>
                    <a:pt x="69431" y="1"/>
                    <a:pt x="69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3811494" y="3272326"/>
              <a:ext cx="1369750" cy="106414"/>
            </a:xfrm>
            <a:custGeom>
              <a:avLst/>
              <a:gdLst/>
              <a:ahLst/>
              <a:cxnLst/>
              <a:rect l="l" t="t" r="r" b="b"/>
              <a:pathLst>
                <a:path w="19154" h="1488" extrusionOk="0">
                  <a:moveTo>
                    <a:pt x="744" y="0"/>
                  </a:moveTo>
                  <a:cubicBezTo>
                    <a:pt x="328" y="0"/>
                    <a:pt x="1" y="340"/>
                    <a:pt x="1" y="744"/>
                  </a:cubicBezTo>
                  <a:cubicBezTo>
                    <a:pt x="1" y="1159"/>
                    <a:pt x="328" y="1487"/>
                    <a:pt x="744" y="1487"/>
                  </a:cubicBezTo>
                  <a:lnTo>
                    <a:pt x="18410" y="1487"/>
                  </a:lnTo>
                  <a:cubicBezTo>
                    <a:pt x="18826" y="1487"/>
                    <a:pt x="19154" y="1147"/>
                    <a:pt x="19154" y="744"/>
                  </a:cubicBezTo>
                  <a:cubicBezTo>
                    <a:pt x="19154" y="340"/>
                    <a:pt x="18826" y="0"/>
                    <a:pt x="18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31"/>
          <p:cNvGrpSpPr/>
          <p:nvPr/>
        </p:nvGrpSpPr>
        <p:grpSpPr>
          <a:xfrm>
            <a:off x="3793472" y="2169574"/>
            <a:ext cx="2235767" cy="274905"/>
            <a:chOff x="3793472" y="2309869"/>
            <a:chExt cx="2235767" cy="274905"/>
          </a:xfrm>
        </p:grpSpPr>
        <p:sp>
          <p:nvSpPr>
            <p:cNvPr id="670" name="Google Shape;670;p31"/>
            <p:cNvSpPr/>
            <p:nvPr/>
          </p:nvSpPr>
          <p:spPr>
            <a:xfrm>
              <a:off x="3793472" y="2309869"/>
              <a:ext cx="2235767" cy="106414"/>
            </a:xfrm>
            <a:custGeom>
              <a:avLst/>
              <a:gdLst/>
              <a:ahLst/>
              <a:cxnLst/>
              <a:rect l="l" t="t" r="r" b="b"/>
              <a:pathLst>
                <a:path w="31264" h="1488" extrusionOk="0">
                  <a:moveTo>
                    <a:pt x="744" y="0"/>
                  </a:moveTo>
                  <a:cubicBezTo>
                    <a:pt x="341" y="0"/>
                    <a:pt x="1" y="328"/>
                    <a:pt x="1" y="744"/>
                  </a:cubicBezTo>
                  <a:cubicBezTo>
                    <a:pt x="1" y="1147"/>
                    <a:pt x="341" y="1487"/>
                    <a:pt x="744" y="1487"/>
                  </a:cubicBezTo>
                  <a:lnTo>
                    <a:pt x="30520" y="1487"/>
                  </a:lnTo>
                  <a:cubicBezTo>
                    <a:pt x="30923" y="1487"/>
                    <a:pt x="31263" y="1147"/>
                    <a:pt x="31251" y="744"/>
                  </a:cubicBezTo>
                  <a:cubicBezTo>
                    <a:pt x="31251" y="328"/>
                    <a:pt x="30923" y="0"/>
                    <a:pt x="3052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3793472" y="2478360"/>
              <a:ext cx="1508556" cy="106414"/>
            </a:xfrm>
            <a:custGeom>
              <a:avLst/>
              <a:gdLst/>
              <a:ahLst/>
              <a:cxnLst/>
              <a:rect l="l" t="t" r="r" b="b"/>
              <a:pathLst>
                <a:path w="21095" h="1488" extrusionOk="0">
                  <a:moveTo>
                    <a:pt x="744" y="1"/>
                  </a:moveTo>
                  <a:cubicBezTo>
                    <a:pt x="341" y="1"/>
                    <a:pt x="1" y="341"/>
                    <a:pt x="1" y="744"/>
                  </a:cubicBezTo>
                  <a:cubicBezTo>
                    <a:pt x="1" y="1147"/>
                    <a:pt x="341" y="1488"/>
                    <a:pt x="744" y="1488"/>
                  </a:cubicBezTo>
                  <a:lnTo>
                    <a:pt x="20351" y="1488"/>
                  </a:lnTo>
                  <a:cubicBezTo>
                    <a:pt x="20754" y="1488"/>
                    <a:pt x="21094" y="1147"/>
                    <a:pt x="21094" y="744"/>
                  </a:cubicBezTo>
                  <a:cubicBezTo>
                    <a:pt x="21094" y="341"/>
                    <a:pt x="20754" y="1"/>
                    <a:pt x="20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1"/>
          <p:cNvGrpSpPr/>
          <p:nvPr/>
        </p:nvGrpSpPr>
        <p:grpSpPr>
          <a:xfrm>
            <a:off x="3771875" y="1384049"/>
            <a:ext cx="2876447" cy="274047"/>
            <a:chOff x="3771875" y="1457332"/>
            <a:chExt cx="2876447" cy="274047"/>
          </a:xfrm>
        </p:grpSpPr>
        <p:sp>
          <p:nvSpPr>
            <p:cNvPr id="673" name="Google Shape;673;p31"/>
            <p:cNvSpPr/>
            <p:nvPr/>
          </p:nvSpPr>
          <p:spPr>
            <a:xfrm>
              <a:off x="3771875" y="1457332"/>
              <a:ext cx="962415" cy="105556"/>
            </a:xfrm>
            <a:custGeom>
              <a:avLst/>
              <a:gdLst/>
              <a:ahLst/>
              <a:cxnLst/>
              <a:rect l="l" t="t" r="r" b="b"/>
              <a:pathLst>
                <a:path w="13458" h="1476" extrusionOk="0">
                  <a:moveTo>
                    <a:pt x="744" y="1"/>
                  </a:moveTo>
                  <a:cubicBezTo>
                    <a:pt x="328" y="1"/>
                    <a:pt x="0" y="329"/>
                    <a:pt x="0" y="744"/>
                  </a:cubicBezTo>
                  <a:cubicBezTo>
                    <a:pt x="0" y="1148"/>
                    <a:pt x="328" y="1475"/>
                    <a:pt x="744" y="1475"/>
                  </a:cubicBezTo>
                  <a:lnTo>
                    <a:pt x="12714" y="1475"/>
                  </a:lnTo>
                  <a:cubicBezTo>
                    <a:pt x="13118" y="1475"/>
                    <a:pt x="13458" y="1148"/>
                    <a:pt x="13458" y="744"/>
                  </a:cubicBezTo>
                  <a:cubicBezTo>
                    <a:pt x="13458" y="329"/>
                    <a:pt x="13118" y="1"/>
                    <a:pt x="12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3771875" y="1625894"/>
              <a:ext cx="2876447" cy="105485"/>
            </a:xfrm>
            <a:custGeom>
              <a:avLst/>
              <a:gdLst/>
              <a:ahLst/>
              <a:cxnLst/>
              <a:rect l="l" t="t" r="r" b="b"/>
              <a:pathLst>
                <a:path w="40223" h="1475" extrusionOk="0">
                  <a:moveTo>
                    <a:pt x="744" y="0"/>
                  </a:moveTo>
                  <a:cubicBezTo>
                    <a:pt x="340" y="0"/>
                    <a:pt x="13" y="328"/>
                    <a:pt x="0" y="744"/>
                  </a:cubicBezTo>
                  <a:cubicBezTo>
                    <a:pt x="0" y="1147"/>
                    <a:pt x="340" y="1475"/>
                    <a:pt x="744" y="1475"/>
                  </a:cubicBezTo>
                  <a:lnTo>
                    <a:pt x="39479" y="1475"/>
                  </a:lnTo>
                  <a:cubicBezTo>
                    <a:pt x="39895" y="1475"/>
                    <a:pt x="40222" y="1147"/>
                    <a:pt x="40222" y="744"/>
                  </a:cubicBezTo>
                  <a:cubicBezTo>
                    <a:pt x="40222" y="328"/>
                    <a:pt x="39895" y="0"/>
                    <a:pt x="39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COMPANY</a:t>
            </a:r>
            <a:endParaRPr/>
          </a:p>
        </p:txBody>
      </p:sp>
      <p:sp>
        <p:nvSpPr>
          <p:cNvPr id="689" name="Google Shape;689;p32"/>
          <p:cNvSpPr/>
          <p:nvPr/>
        </p:nvSpPr>
        <p:spPr>
          <a:xfrm>
            <a:off x="3055040" y="212222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3597590" y="3207325"/>
            <a:ext cx="0" cy="978000"/>
          </a:xfrm>
          <a:prstGeom prst="straightConnector1">
            <a:avLst/>
          </a:prstGeom>
          <a:noFill/>
          <a:ln w="19050" cap="flat" cmpd="sng">
            <a:solidFill>
              <a:schemeClr val="accent2"/>
            </a:solidFill>
            <a:prstDash val="solid"/>
            <a:round/>
            <a:headEnd type="none" w="med" len="med"/>
            <a:tailEnd type="none" w="med" len="med"/>
          </a:ln>
        </p:spPr>
      </p:cxnSp>
      <p:pic>
        <p:nvPicPr>
          <p:cNvPr id="6" name="Picture 5">
            <a:extLst>
              <a:ext uri="{FF2B5EF4-FFF2-40B4-BE49-F238E27FC236}">
                <a16:creationId xmlns:a16="http://schemas.microsoft.com/office/drawing/2014/main" id="{84E5C7AD-0FEC-43AC-B18E-FF1ED11EA108}"/>
              </a:ext>
            </a:extLst>
          </p:cNvPr>
          <p:cNvPicPr>
            <a:picLocks noChangeAspect="1"/>
          </p:cNvPicPr>
          <p:nvPr/>
        </p:nvPicPr>
        <p:blipFill>
          <a:blip r:embed="rId3"/>
          <a:stretch>
            <a:fillRect/>
          </a:stretch>
        </p:blipFill>
        <p:spPr>
          <a:xfrm>
            <a:off x="0" y="159962"/>
            <a:ext cx="9009888" cy="4983537"/>
          </a:xfrm>
          <a:prstGeom prst="rect">
            <a:avLst/>
          </a:prstGeom>
        </p:spPr>
      </p:pic>
    </p:spTree>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TotalTime>
  <Words>412</Words>
  <Application>Microsoft Office PowerPoint</Application>
  <PresentationFormat>On-screen Show (16:9)</PresentationFormat>
  <Paragraphs>68</Paragraphs>
  <Slides>14</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Share Tech</vt:lpstr>
      <vt:lpstr>Fira Sans Extra Condensed Medium</vt:lpstr>
      <vt:lpstr>Tw Cen MT</vt:lpstr>
      <vt:lpstr>Maven Pro</vt:lpstr>
      <vt:lpstr>Arial</vt:lpstr>
      <vt:lpstr>Nunito Light</vt:lpstr>
      <vt:lpstr>ＭＳ Ｐゴシック</vt:lpstr>
      <vt:lpstr>Advent Pro SemiBold</vt:lpstr>
      <vt:lpstr>Livvic Light</vt:lpstr>
      <vt:lpstr>Fira Sans Condensed Medium</vt:lpstr>
      <vt:lpstr>Droplet</vt:lpstr>
      <vt:lpstr>DATA SCIENCE</vt:lpstr>
      <vt:lpstr>How Much Data Do We have   ?</vt:lpstr>
      <vt:lpstr>PowerPoint Presentation</vt:lpstr>
      <vt:lpstr>Volume</vt:lpstr>
      <vt:lpstr>Types of Data We Have</vt:lpstr>
      <vt:lpstr>MARS</vt:lpstr>
      <vt:lpstr>MARS</vt:lpstr>
      <vt:lpstr>What is Data Science?</vt:lpstr>
      <vt:lpstr>COMPANY</vt:lpstr>
      <vt:lpstr>PowerPoint Presentation</vt:lpstr>
      <vt:lpstr>Data Scientist The Sexiest Job of the 21st Century They find stories, extract knowledge. They are not reporters  </vt:lpstr>
      <vt:lpstr>Data scientists are the key to realizing the opportunities presented by big data. They bring structure to it, find compelling patterns in it, and advise executives on the implications for products, processes, and decisions </vt:lpstr>
      <vt:lpstr>PowerPoint Presentation</vt:lpstr>
      <vt:lpstr>HELENA PATTERSON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dc:title>
  <dc:creator>PRATIK</dc:creator>
  <cp:lastModifiedBy>Bishal Khatri</cp:lastModifiedBy>
  <cp:revision>3</cp:revision>
  <dcterms:modified xsi:type="dcterms:W3CDTF">2023-07-29T14:42:17Z</dcterms:modified>
</cp:coreProperties>
</file>